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3" r:id="rId4"/>
    <p:sldId id="260" r:id="rId5"/>
    <p:sldId id="261" r:id="rId6"/>
    <p:sldId id="262" r:id="rId7"/>
    <p:sldId id="263" r:id="rId8"/>
    <p:sldId id="264" r:id="rId9"/>
    <p:sldId id="265" r:id="rId10"/>
    <p:sldId id="266" r:id="rId11"/>
    <p:sldId id="267" r:id="rId12"/>
    <p:sldId id="278" r:id="rId13"/>
    <p:sldId id="279" r:id="rId14"/>
    <p:sldId id="268" r:id="rId15"/>
    <p:sldId id="269" r:id="rId16"/>
    <p:sldId id="280" r:id="rId17"/>
    <p:sldId id="281" r:id="rId18"/>
    <p:sldId id="270" r:id="rId19"/>
    <p:sldId id="271" r:id="rId20"/>
    <p:sldId id="273" r:id="rId21"/>
    <p:sldId id="274" r:id="rId22"/>
    <p:sldId id="276" r:id="rId23"/>
    <p:sldId id="275"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E679-8D8E-DB38-6AB2-65A409FD2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D0A54A-5B41-9421-6399-64001A7827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20A472-456C-21F0-E6AE-40B9C083C4DD}"/>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811135C2-4509-41B1-A27E-07A4DA036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94C0A-BD6C-F3CF-5493-0D9ABF732B49}"/>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370031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9CCF-1878-EA71-FFE8-C5BB9DE1CB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0991E-D96B-C7BC-4D18-14FDD0851A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6565A-1EDF-8BC8-D0A5-990BF966EE56}"/>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7CDDBD6D-B675-96C2-C667-964820303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E6477-4A71-B6CC-E4A6-B213F4C89E21}"/>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2013869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FCDA3C-DC82-EB34-94CC-A136EB4A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CB4DB-81EE-6D16-E019-500D71A8CC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9CE11-3C35-C57A-82BF-419C75468D94}"/>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25BF0F8C-A68C-FB2E-70E8-4E89F3817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8AEC0-641B-16B3-C44A-2CDB2CA6FC99}"/>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409494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256C-2A4A-C050-098F-2F2A61C4C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A34-F089-1B3C-C1C2-656B27117C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4E3E1-3404-6B22-9801-DC361D712B11}"/>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0C03794D-800E-D2E7-D02A-BF79AD30C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1110C-B923-DFF5-6126-A12B70F8041F}"/>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1989927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4A4-7E56-B516-6314-4ED59397E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8D830F-762A-93FC-AD7F-876F2C3EA1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3799B-5F37-CBC7-D86F-5EE2F9037883}"/>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0A53EE80-E806-3F5B-AEB1-36932930E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C8C9D-8027-81C0-B66B-E2AA4040FF92}"/>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218415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35F5-A1FF-75DC-AD21-7414CF3F2C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855F9-2FB2-F687-B504-1BCE7223B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0DECD4-7B85-DDD0-889C-4030B0C4D6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E485C-EFC5-CBAC-B5E5-A66FD2F66DBA}"/>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6" name="Footer Placeholder 5">
            <a:extLst>
              <a:ext uri="{FF2B5EF4-FFF2-40B4-BE49-F238E27FC236}">
                <a16:creationId xmlns:a16="http://schemas.microsoft.com/office/drawing/2014/main" id="{91D8FE07-A0D0-063D-DD69-88A56D431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155CAE-A6B1-7ECD-5C05-DE875B0F01DB}"/>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117324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C097-037A-7C9E-C6BA-926EBE1A04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6E3A4E-7EFF-93C2-186D-527A4B25C2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8330C1-DE7F-6F4C-6882-EA04EADA8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78DAB-EB1C-BFA2-3703-9CD01FA6A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394FF-94EB-6226-CEFC-C3EC59670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B09CC3-28D3-1DBC-451D-56D2B07BFE65}"/>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8" name="Footer Placeholder 7">
            <a:extLst>
              <a:ext uri="{FF2B5EF4-FFF2-40B4-BE49-F238E27FC236}">
                <a16:creationId xmlns:a16="http://schemas.microsoft.com/office/drawing/2014/main" id="{DC95F02A-2E9F-467E-8542-AB9E13844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6341DC-FCE8-9EEE-DF02-4A044546BADE}"/>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3421367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EC68-E3A8-438E-F5BB-A28B4252D3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D6EEF1-68D7-FC89-0BE4-6B274C6258C0}"/>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4" name="Footer Placeholder 3">
            <a:extLst>
              <a:ext uri="{FF2B5EF4-FFF2-40B4-BE49-F238E27FC236}">
                <a16:creationId xmlns:a16="http://schemas.microsoft.com/office/drawing/2014/main" id="{61232065-DA4D-81B7-96BA-7A415C0E95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CA27F-9531-FF53-C66E-1F365335F115}"/>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399145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6E9CE3-234F-703E-C638-47C3EF0D8E91}"/>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3" name="Footer Placeholder 2">
            <a:extLst>
              <a:ext uri="{FF2B5EF4-FFF2-40B4-BE49-F238E27FC236}">
                <a16:creationId xmlns:a16="http://schemas.microsoft.com/office/drawing/2014/main" id="{BD339831-FB53-B9BE-E05E-0440D24C13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15CE5C-3936-7607-DD2E-79B5A7808E48}"/>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30227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A96B-0FC1-1FB8-ACBC-D4FCADF1A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5E3A80-C722-B946-A3E0-FF66678731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0893EC-3288-B54B-246C-ABE024164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93EA4-F82E-BEC6-9B02-2CF5A06FE34C}"/>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6" name="Footer Placeholder 5">
            <a:extLst>
              <a:ext uri="{FF2B5EF4-FFF2-40B4-BE49-F238E27FC236}">
                <a16:creationId xmlns:a16="http://schemas.microsoft.com/office/drawing/2014/main" id="{41113A75-EA10-BA55-AD30-1F0E8CA3D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B3DAE2-7383-E5AF-08B0-3B56301A3699}"/>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2844184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A801-0FAC-4741-084B-5280A4141E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B0DB26-26C9-3661-2BB2-842472239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DCCD6-D28B-0537-C91F-C6830584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606F4-8F23-A3A4-863F-5237B4D0E530}"/>
              </a:ext>
            </a:extLst>
          </p:cNvPr>
          <p:cNvSpPr>
            <a:spLocks noGrp="1"/>
          </p:cNvSpPr>
          <p:nvPr>
            <p:ph type="dt" sz="half" idx="10"/>
          </p:nvPr>
        </p:nvSpPr>
        <p:spPr/>
        <p:txBody>
          <a:bodyPr/>
          <a:lstStyle/>
          <a:p>
            <a:fld id="{A6008F11-3C47-4A96-834C-2E509200EA1C}" type="datetimeFigureOut">
              <a:rPr lang="en-US" smtClean="0"/>
              <a:t>1/6/2025</a:t>
            </a:fld>
            <a:endParaRPr lang="en-US"/>
          </a:p>
        </p:txBody>
      </p:sp>
      <p:sp>
        <p:nvSpPr>
          <p:cNvPr id="6" name="Footer Placeholder 5">
            <a:extLst>
              <a:ext uri="{FF2B5EF4-FFF2-40B4-BE49-F238E27FC236}">
                <a16:creationId xmlns:a16="http://schemas.microsoft.com/office/drawing/2014/main" id="{441B9FF4-D127-4C34-F956-05FD91C3B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3F969-691A-CF52-6A05-CDB207C5EE32}"/>
              </a:ext>
            </a:extLst>
          </p:cNvPr>
          <p:cNvSpPr>
            <a:spLocks noGrp="1"/>
          </p:cNvSpPr>
          <p:nvPr>
            <p:ph type="sldNum" sz="quarter" idx="12"/>
          </p:nvPr>
        </p:nvSpPr>
        <p:spPr/>
        <p:txBody>
          <a:bodyPr/>
          <a:lstStyle/>
          <a:p>
            <a:fld id="{50A6E34A-E0C5-4CF1-B0F3-5623A64A843F}" type="slidenum">
              <a:rPr lang="en-US" smtClean="0"/>
              <a:t>‹#›</a:t>
            </a:fld>
            <a:endParaRPr lang="en-US"/>
          </a:p>
        </p:txBody>
      </p:sp>
    </p:spTree>
    <p:extLst>
      <p:ext uri="{BB962C8B-B14F-4D97-AF65-F5344CB8AC3E}">
        <p14:creationId xmlns:p14="http://schemas.microsoft.com/office/powerpoint/2010/main" val="1732927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CDABA4-AC1A-A781-0151-747D924058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A6C0F-904F-2452-99F3-07A7989E9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1DFF7-5D01-0DA2-1AB8-E8A39076B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008F11-3C47-4A96-834C-2E509200EA1C}" type="datetimeFigureOut">
              <a:rPr lang="en-US" smtClean="0"/>
              <a:t>1/6/2025</a:t>
            </a:fld>
            <a:endParaRPr lang="en-US"/>
          </a:p>
        </p:txBody>
      </p:sp>
      <p:sp>
        <p:nvSpPr>
          <p:cNvPr id="5" name="Footer Placeholder 4">
            <a:extLst>
              <a:ext uri="{FF2B5EF4-FFF2-40B4-BE49-F238E27FC236}">
                <a16:creationId xmlns:a16="http://schemas.microsoft.com/office/drawing/2014/main" id="{D8D4546C-A427-D2A4-15D8-EE8524107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BD0DDF-E32D-BADF-15ED-12367450AC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A6E34A-E0C5-4CF1-B0F3-5623A64A843F}" type="slidenum">
              <a:rPr lang="en-US" smtClean="0"/>
              <a:t>‹#›</a:t>
            </a:fld>
            <a:endParaRPr lang="en-US"/>
          </a:p>
        </p:txBody>
      </p:sp>
    </p:spTree>
    <p:extLst>
      <p:ext uri="{BB962C8B-B14F-4D97-AF65-F5344CB8AC3E}">
        <p14:creationId xmlns:p14="http://schemas.microsoft.com/office/powerpoint/2010/main" val="271135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hestadiumsguide.com/nfl/how-many-minutes-are-in-an-nfl-quarter/"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OpenDataO/NFL-Team-Data-2003-202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football on the grass&#10;&#10;Description automatically generated">
            <a:extLst>
              <a:ext uri="{FF2B5EF4-FFF2-40B4-BE49-F238E27FC236}">
                <a16:creationId xmlns:a16="http://schemas.microsoft.com/office/drawing/2014/main" id="{F82842D2-50DC-D7F3-F6ED-72EF2AF3D4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664" t="2738" r="28700" b="6353"/>
          <a:stretch/>
        </p:blipFill>
        <p:spPr>
          <a:xfrm>
            <a:off x="3523485"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2E194C3-A0CD-F17D-5B21-CF7B378A1C7D}"/>
              </a:ext>
            </a:extLst>
          </p:cNvPr>
          <p:cNvSpPr>
            <a:spLocks noGrp="1"/>
          </p:cNvSpPr>
          <p:nvPr>
            <p:ph type="ctrTitle"/>
          </p:nvPr>
        </p:nvSpPr>
        <p:spPr>
          <a:xfrm>
            <a:off x="143572" y="2254128"/>
            <a:ext cx="12334505" cy="2125121"/>
          </a:xfrm>
        </p:spPr>
        <p:txBody>
          <a:bodyPr anchor="b">
            <a:normAutofit/>
          </a:bodyPr>
          <a:lstStyle/>
          <a:p>
            <a:r>
              <a:rPr lang="en-US" sz="4000" b="1" dirty="0">
                <a:solidFill>
                  <a:schemeClr val="bg1"/>
                </a:solidFill>
                <a:highlight>
                  <a:srgbClr val="800080"/>
                </a:highlight>
                <a:latin typeface="Calibri Light" panose="020F0302020204030204" pitchFamily="34" charset="0"/>
                <a:ea typeface="Calibri Light" panose="020F0302020204030204" pitchFamily="34" charset="0"/>
                <a:cs typeface="Calibri Light" panose="020F0302020204030204" pitchFamily="34" charset="0"/>
              </a:rPr>
              <a:t>Success Through Sports Analytics: </a:t>
            </a:r>
            <a:br>
              <a:rPr lang="en-US" sz="4000" b="1" dirty="0">
                <a:solidFill>
                  <a:schemeClr val="bg1"/>
                </a:solidFill>
                <a:highlight>
                  <a:srgbClr val="800080"/>
                </a:highlight>
                <a:latin typeface="Calibri Light" panose="020F0302020204030204" pitchFamily="34" charset="0"/>
                <a:ea typeface="Calibri Light" panose="020F0302020204030204" pitchFamily="34" charset="0"/>
                <a:cs typeface="Calibri Light" panose="020F0302020204030204" pitchFamily="34" charset="0"/>
              </a:rPr>
            </a:br>
            <a:r>
              <a:rPr lang="en-US" sz="4000" b="1" dirty="0">
                <a:solidFill>
                  <a:schemeClr val="bg1"/>
                </a:solidFill>
                <a:highlight>
                  <a:srgbClr val="800080"/>
                </a:highlight>
                <a:latin typeface="Calibri Light" panose="020F0302020204030204" pitchFamily="34" charset="0"/>
                <a:ea typeface="Calibri Light" panose="020F0302020204030204" pitchFamily="34" charset="0"/>
                <a:cs typeface="Calibri Light" panose="020F0302020204030204" pitchFamily="34" charset="0"/>
              </a:rPr>
              <a:t>Analyzing Yards, Turnovers, and Winning Trends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6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68FB-4291-A9C7-5176-E5148036985A}"/>
              </a:ext>
            </a:extLst>
          </p:cNvPr>
          <p:cNvSpPr>
            <a:spLocks noGrp="1"/>
          </p:cNvSpPr>
          <p:nvPr>
            <p:ph type="title"/>
          </p:nvPr>
        </p:nvSpPr>
        <p:spPr>
          <a:xfrm>
            <a:off x="740229" y="238346"/>
            <a:ext cx="10515600" cy="799646"/>
          </a:xfrm>
        </p:spPr>
        <p:txBody>
          <a:bodyPr>
            <a:norm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Step 4: Finding Team with the Most Wins </a:t>
            </a:r>
            <a:endParaRPr lang="en-US" sz="4000" dirty="0"/>
          </a:p>
        </p:txBody>
      </p:sp>
      <p:pic>
        <p:nvPicPr>
          <p:cNvPr id="5" name="Graphic 4" descr="Medal with solid fill">
            <a:extLst>
              <a:ext uri="{FF2B5EF4-FFF2-40B4-BE49-F238E27FC236}">
                <a16:creationId xmlns:a16="http://schemas.microsoft.com/office/drawing/2014/main" id="{3306585D-ADA4-E0D2-D7F8-B8D5D1B86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81657" y="285977"/>
            <a:ext cx="914400" cy="914400"/>
          </a:xfrm>
          <a:prstGeom prst="rect">
            <a:avLst/>
          </a:prstGeom>
        </p:spPr>
      </p:pic>
      <p:pic>
        <p:nvPicPr>
          <p:cNvPr id="7" name="Picture 6">
            <a:extLst>
              <a:ext uri="{FF2B5EF4-FFF2-40B4-BE49-F238E27FC236}">
                <a16:creationId xmlns:a16="http://schemas.microsoft.com/office/drawing/2014/main" id="{AD266690-3817-5C2C-B34F-046170100D1F}"/>
              </a:ext>
            </a:extLst>
          </p:cNvPr>
          <p:cNvPicPr>
            <a:picLocks noChangeAspect="1"/>
          </p:cNvPicPr>
          <p:nvPr/>
        </p:nvPicPr>
        <p:blipFill>
          <a:blip r:embed="rId4"/>
          <a:stretch>
            <a:fillRect/>
          </a:stretch>
        </p:blipFill>
        <p:spPr>
          <a:xfrm>
            <a:off x="1465174" y="1119184"/>
            <a:ext cx="8891538" cy="3846745"/>
          </a:xfrm>
          <a:prstGeom prst="rect">
            <a:avLst/>
          </a:prstGeom>
        </p:spPr>
      </p:pic>
      <p:sp>
        <p:nvSpPr>
          <p:cNvPr id="9" name="TextBox 8">
            <a:extLst>
              <a:ext uri="{FF2B5EF4-FFF2-40B4-BE49-F238E27FC236}">
                <a16:creationId xmlns:a16="http://schemas.microsoft.com/office/drawing/2014/main" id="{0FB8FE3F-7B9C-75A1-E37F-31EB9972D538}"/>
              </a:ext>
            </a:extLst>
          </p:cNvPr>
          <p:cNvSpPr txBox="1"/>
          <p:nvPr/>
        </p:nvSpPr>
        <p:spPr>
          <a:xfrm>
            <a:off x="794657" y="5047122"/>
            <a:ext cx="10602685" cy="12824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Bahnschrift Light" panose="020B0502040204020203" pitchFamily="34" charset="0"/>
              </a:rPr>
              <a:t>We Use the “ </a:t>
            </a:r>
            <a:r>
              <a:rPr lang="en-US" dirty="0" err="1">
                <a:latin typeface="Bahnschrift Light" panose="020B0502040204020203" pitchFamily="34" charset="0"/>
              </a:rPr>
              <a:t>idxmax</a:t>
            </a:r>
            <a:r>
              <a:rPr lang="en-US" dirty="0">
                <a:latin typeface="Bahnschrift Light" panose="020B0502040204020203" pitchFamily="34" charset="0"/>
              </a:rPr>
              <a:t>” Function in pandas to Find the Team With the Most Wins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From our Results</a:t>
            </a:r>
            <a:r>
              <a:rPr lang="en-US" dirty="0">
                <a:latin typeface="Bahnschrift Light" panose="020B0502040204020203" pitchFamily="34" charset="0"/>
              </a:rPr>
              <a:t>, we See that the New England Patriots are the Team With the Most Wins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16 Wins and 0 Loses</a:t>
            </a:r>
            <a:r>
              <a:rPr lang="en-US" dirty="0">
                <a:latin typeface="Bahnschrift Light" panose="020B0502040204020203" pitchFamily="34" charset="0"/>
              </a:rPr>
              <a:t> ( 100% Win Rate )</a:t>
            </a:r>
            <a:endParaRPr lang="en-US" sz="1800" dirty="0">
              <a:latin typeface="Bahnschrift Light" panose="020B0502040204020203" pitchFamily="34" charset="0"/>
            </a:endParaRPr>
          </a:p>
        </p:txBody>
      </p:sp>
    </p:spTree>
    <p:extLst>
      <p:ext uri="{BB962C8B-B14F-4D97-AF65-F5344CB8AC3E}">
        <p14:creationId xmlns:p14="http://schemas.microsoft.com/office/powerpoint/2010/main" val="314902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496EE-7EE4-0926-47E7-F7AA338B6F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71419-468E-5CFA-46DB-CB5C16988C1F}"/>
              </a:ext>
            </a:extLst>
          </p:cNvPr>
          <p:cNvSpPr>
            <a:spLocks noGrp="1"/>
          </p:cNvSpPr>
          <p:nvPr>
            <p:ph type="title"/>
          </p:nvPr>
        </p:nvSpPr>
        <p:spPr>
          <a:xfrm>
            <a:off x="740229" y="238346"/>
            <a:ext cx="10515600" cy="799646"/>
          </a:xfrm>
        </p:spPr>
        <p:txBody>
          <a:bodyPr>
            <a:normAutofit/>
          </a:bodyPr>
          <a:lstStyle/>
          <a:p>
            <a:pPr algn="ctr"/>
            <a:r>
              <a:rPr lang="en-US" sz="3550" dirty="0">
                <a:latin typeface="ADLaM Display" panose="02010000000000000000" pitchFamily="2" charset="0"/>
                <a:ea typeface="ADLaM Display" panose="02010000000000000000" pitchFamily="2" charset="0"/>
                <a:cs typeface="ADLaM Display" panose="02010000000000000000" pitchFamily="2" charset="0"/>
              </a:rPr>
              <a:t>Step 4: Finding Team with the Most Losses</a:t>
            </a:r>
            <a:endParaRPr lang="en-US" sz="3550" dirty="0"/>
          </a:p>
        </p:txBody>
      </p:sp>
      <p:sp>
        <p:nvSpPr>
          <p:cNvPr id="9" name="TextBox 8">
            <a:extLst>
              <a:ext uri="{FF2B5EF4-FFF2-40B4-BE49-F238E27FC236}">
                <a16:creationId xmlns:a16="http://schemas.microsoft.com/office/drawing/2014/main" id="{B6FC07F6-81CA-9E7F-072A-309159B24E68}"/>
              </a:ext>
            </a:extLst>
          </p:cNvPr>
          <p:cNvSpPr txBox="1"/>
          <p:nvPr/>
        </p:nvSpPr>
        <p:spPr>
          <a:xfrm>
            <a:off x="794657" y="5058007"/>
            <a:ext cx="10602685" cy="12824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Bahnschrift Light" panose="020B0502040204020203" pitchFamily="34" charset="0"/>
              </a:rPr>
              <a:t>We Use the “ </a:t>
            </a:r>
            <a:r>
              <a:rPr lang="en-US" dirty="0" err="1">
                <a:latin typeface="Bahnschrift Light" panose="020B0502040204020203" pitchFamily="34" charset="0"/>
              </a:rPr>
              <a:t>idxmin</a:t>
            </a:r>
            <a:r>
              <a:rPr lang="en-US" dirty="0">
                <a:latin typeface="Bahnschrift Light" panose="020B0502040204020203" pitchFamily="34" charset="0"/>
              </a:rPr>
              <a:t>” Function in pandas to Find the Team With the Most Losses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From our Results</a:t>
            </a:r>
            <a:r>
              <a:rPr lang="en-US" dirty="0">
                <a:latin typeface="Bahnschrift Light" panose="020B0502040204020203" pitchFamily="34" charset="0"/>
              </a:rPr>
              <a:t>, we See that the Detroit Lions are the Team With the Most Losses</a:t>
            </a:r>
          </a:p>
          <a:p>
            <a:pPr marL="285750" indent="-285750">
              <a:lnSpc>
                <a:spcPct val="150000"/>
              </a:lnSpc>
              <a:buFont typeface="Arial" panose="020B0604020202020204" pitchFamily="34" charset="0"/>
              <a:buChar char="•"/>
            </a:pPr>
            <a:r>
              <a:rPr lang="en-US" dirty="0">
                <a:latin typeface="Bahnschrift Light" panose="020B0502040204020203" pitchFamily="34" charset="0"/>
              </a:rPr>
              <a:t>0</a:t>
            </a:r>
            <a:r>
              <a:rPr lang="en-US" sz="1800" dirty="0">
                <a:latin typeface="Bahnschrift Light" panose="020B0502040204020203" pitchFamily="34" charset="0"/>
              </a:rPr>
              <a:t> Wins and </a:t>
            </a:r>
            <a:r>
              <a:rPr lang="en-US" dirty="0">
                <a:latin typeface="Bahnschrift Light" panose="020B0502040204020203" pitchFamily="34" charset="0"/>
              </a:rPr>
              <a:t>16</a:t>
            </a:r>
            <a:r>
              <a:rPr lang="en-US" sz="1800" dirty="0">
                <a:latin typeface="Bahnschrift Light" panose="020B0502040204020203" pitchFamily="34" charset="0"/>
              </a:rPr>
              <a:t> Loses</a:t>
            </a:r>
            <a:r>
              <a:rPr lang="en-US" dirty="0">
                <a:latin typeface="Bahnschrift Light" panose="020B0502040204020203" pitchFamily="34" charset="0"/>
              </a:rPr>
              <a:t> ( 100% Loss Rate )</a:t>
            </a:r>
            <a:endParaRPr lang="en-US" sz="1800" dirty="0">
              <a:latin typeface="Bahnschrift Light" panose="020B0502040204020203" pitchFamily="34" charset="0"/>
            </a:endParaRPr>
          </a:p>
        </p:txBody>
      </p:sp>
      <p:pic>
        <p:nvPicPr>
          <p:cNvPr id="4" name="Graphic 3" descr="Downward trend graph with solid fill">
            <a:extLst>
              <a:ext uri="{FF2B5EF4-FFF2-40B4-BE49-F238E27FC236}">
                <a16:creationId xmlns:a16="http://schemas.microsoft.com/office/drawing/2014/main" id="{8A2FA5E9-8097-4D02-E493-EB11D9FB9E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180969"/>
            <a:ext cx="914400" cy="914400"/>
          </a:xfrm>
          <a:prstGeom prst="rect">
            <a:avLst/>
          </a:prstGeom>
        </p:spPr>
      </p:pic>
      <p:pic>
        <p:nvPicPr>
          <p:cNvPr id="8" name="Picture 7">
            <a:extLst>
              <a:ext uri="{FF2B5EF4-FFF2-40B4-BE49-F238E27FC236}">
                <a16:creationId xmlns:a16="http://schemas.microsoft.com/office/drawing/2014/main" id="{45ADCE4B-F867-0D0E-5FD3-B76D3FA77C15}"/>
              </a:ext>
            </a:extLst>
          </p:cNvPr>
          <p:cNvPicPr>
            <a:picLocks noChangeAspect="1"/>
          </p:cNvPicPr>
          <p:nvPr/>
        </p:nvPicPr>
        <p:blipFill>
          <a:blip r:embed="rId4"/>
          <a:stretch>
            <a:fillRect/>
          </a:stretch>
        </p:blipFill>
        <p:spPr>
          <a:xfrm>
            <a:off x="1683751" y="1122132"/>
            <a:ext cx="8824496" cy="3851734"/>
          </a:xfrm>
          <a:prstGeom prst="rect">
            <a:avLst/>
          </a:prstGeom>
        </p:spPr>
      </p:pic>
    </p:spTree>
    <p:extLst>
      <p:ext uri="{BB962C8B-B14F-4D97-AF65-F5344CB8AC3E}">
        <p14:creationId xmlns:p14="http://schemas.microsoft.com/office/powerpoint/2010/main" val="208895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ADFA0C-3D6F-14FC-293F-537153F4E14D}"/>
              </a:ext>
            </a:extLst>
          </p:cNvPr>
          <p:cNvSpPr txBox="1">
            <a:spLocks/>
          </p:cNvSpPr>
          <p:nvPr/>
        </p:nvSpPr>
        <p:spPr>
          <a:xfrm>
            <a:off x="696686" y="23834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50" dirty="0">
                <a:latin typeface="ADLaM Display" panose="02010000000000000000" pitchFamily="2" charset="0"/>
                <a:ea typeface="ADLaM Display" panose="02010000000000000000" pitchFamily="2" charset="0"/>
                <a:cs typeface="ADLaM Display" panose="02010000000000000000" pitchFamily="2" charset="0"/>
              </a:rPr>
              <a:t>Data Visualization</a:t>
            </a:r>
            <a:endParaRPr lang="en-US" sz="3550" dirty="0"/>
          </a:p>
        </p:txBody>
      </p:sp>
      <p:pic>
        <p:nvPicPr>
          <p:cNvPr id="5" name="Content Placeholder 6" descr="Signal with solid fill">
            <a:extLst>
              <a:ext uri="{FF2B5EF4-FFF2-40B4-BE49-F238E27FC236}">
                <a16:creationId xmlns:a16="http://schemas.microsoft.com/office/drawing/2014/main" id="{60458FA0-B089-FB88-8AE1-6D4E16DC35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899" y="47392"/>
            <a:ext cx="1167958" cy="1167958"/>
          </a:xfrm>
          <a:prstGeom prst="rect">
            <a:avLst/>
          </a:prstGeom>
        </p:spPr>
      </p:pic>
      <p:pic>
        <p:nvPicPr>
          <p:cNvPr id="7" name="Picture 6">
            <a:extLst>
              <a:ext uri="{FF2B5EF4-FFF2-40B4-BE49-F238E27FC236}">
                <a16:creationId xmlns:a16="http://schemas.microsoft.com/office/drawing/2014/main" id="{DE20ED56-B990-1EBC-DCF9-4F648271C88C}"/>
              </a:ext>
            </a:extLst>
          </p:cNvPr>
          <p:cNvPicPr>
            <a:picLocks noChangeAspect="1"/>
          </p:cNvPicPr>
          <p:nvPr/>
        </p:nvPicPr>
        <p:blipFill>
          <a:blip r:embed="rId4"/>
          <a:stretch>
            <a:fillRect/>
          </a:stretch>
        </p:blipFill>
        <p:spPr>
          <a:xfrm>
            <a:off x="304800" y="1228946"/>
            <a:ext cx="8339708" cy="4613663"/>
          </a:xfrm>
          <a:prstGeom prst="rect">
            <a:avLst/>
          </a:prstGeom>
        </p:spPr>
      </p:pic>
      <p:sp>
        <p:nvSpPr>
          <p:cNvPr id="8" name="TextBox 7">
            <a:extLst>
              <a:ext uri="{FF2B5EF4-FFF2-40B4-BE49-F238E27FC236}">
                <a16:creationId xmlns:a16="http://schemas.microsoft.com/office/drawing/2014/main" id="{9220AC6B-0FF5-191B-C5BA-660BA3DFD760}"/>
              </a:ext>
            </a:extLst>
          </p:cNvPr>
          <p:cNvSpPr txBox="1"/>
          <p:nvPr/>
        </p:nvSpPr>
        <p:spPr>
          <a:xfrm>
            <a:off x="8730343" y="1462747"/>
            <a:ext cx="3461657" cy="41909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latin typeface="Bahnschrift Light" panose="020B0502040204020203" pitchFamily="34" charset="0"/>
              </a:rPr>
              <a:t>Scatter</a:t>
            </a:r>
            <a:r>
              <a:rPr lang="en-US" dirty="0">
                <a:latin typeface="Bahnschrift Light" panose="020B0502040204020203" pitchFamily="34" charset="0"/>
              </a:rPr>
              <a:t> Plot that will visualize the relationship between Total Yards and Wins for all teams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We</a:t>
            </a:r>
            <a:r>
              <a:rPr lang="en-US" dirty="0">
                <a:latin typeface="Bahnschrift Light" panose="020B0502040204020203" pitchFamily="34" charset="0"/>
              </a:rPr>
              <a:t> Highlight the team with the most wins ( Patriots ) and the least wins ( Lions ) </a:t>
            </a:r>
          </a:p>
          <a:p>
            <a:pPr marL="285750" indent="-285750">
              <a:lnSpc>
                <a:spcPct val="150000"/>
              </a:lnSpc>
              <a:buFont typeface="Arial" panose="020B0604020202020204" pitchFamily="34" charset="0"/>
              <a:buChar char="•"/>
            </a:pPr>
            <a:r>
              <a:rPr lang="en-US" dirty="0">
                <a:latin typeface="Bahnschrift Light" panose="020B0502040204020203" pitchFamily="34" charset="0"/>
              </a:rPr>
              <a:t>Used arrows to point to specific data points for better visual. </a:t>
            </a:r>
            <a:endParaRPr lang="en-US" sz="1800" dirty="0">
              <a:latin typeface="Bahnschrift Light" panose="020B0502040204020203" pitchFamily="34" charset="0"/>
            </a:endParaRPr>
          </a:p>
        </p:txBody>
      </p:sp>
    </p:spTree>
    <p:extLst>
      <p:ext uri="{BB962C8B-B14F-4D97-AF65-F5344CB8AC3E}">
        <p14:creationId xmlns:p14="http://schemas.microsoft.com/office/powerpoint/2010/main" val="86995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rple to green gradient">
            <a:extLst>
              <a:ext uri="{FF2B5EF4-FFF2-40B4-BE49-F238E27FC236}">
                <a16:creationId xmlns:a16="http://schemas.microsoft.com/office/drawing/2014/main" id="{0EAD8460-FD8F-501D-982D-018113F83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pic>
        <p:nvPicPr>
          <p:cNvPr id="5124" name="Picture 4">
            <a:extLst>
              <a:ext uri="{FF2B5EF4-FFF2-40B4-BE49-F238E27FC236}">
                <a16:creationId xmlns:a16="http://schemas.microsoft.com/office/drawing/2014/main" id="{731DBE85-B09A-2A85-EB0F-B46767CE8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16" y="475552"/>
            <a:ext cx="7945099" cy="59068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5B6173-9C43-0860-02A7-4609E81DF55D}"/>
              </a:ext>
            </a:extLst>
          </p:cNvPr>
          <p:cNvSpPr txBox="1"/>
          <p:nvPr/>
        </p:nvSpPr>
        <p:spPr>
          <a:xfrm>
            <a:off x="8339707" y="2185518"/>
            <a:ext cx="3743213" cy="3016210"/>
          </a:xfrm>
          <a:prstGeom prst="rect">
            <a:avLst/>
          </a:prstGeom>
          <a:noFill/>
        </p:spPr>
        <p:txBody>
          <a:bodyPr wrap="square" rtlCol="0">
            <a:spAutoFit/>
          </a:bodyPr>
          <a:lstStyle/>
          <a:p>
            <a:pPr algn="ctr"/>
            <a:r>
              <a:rPr lang="en-US" sz="2500" b="1" dirty="0">
                <a:latin typeface="ADLaM Display" panose="02010000000000000000" pitchFamily="2" charset="0"/>
                <a:ea typeface="ADLaM Display" panose="02010000000000000000" pitchFamily="2" charset="0"/>
                <a:cs typeface="ADLaM Display" panose="02010000000000000000" pitchFamily="2" charset="0"/>
              </a:rPr>
              <a:t>Scatter Plot:</a:t>
            </a:r>
          </a:p>
          <a:p>
            <a:pPr algn="ctr"/>
            <a:r>
              <a:rPr lang="en-US" sz="2500" b="1" dirty="0">
                <a:latin typeface="ADLaM Display" panose="02010000000000000000" pitchFamily="2" charset="0"/>
                <a:ea typeface="ADLaM Display" panose="02010000000000000000" pitchFamily="2" charset="0"/>
                <a:cs typeface="ADLaM Display" panose="02010000000000000000" pitchFamily="2" charset="0"/>
              </a:rPr>
              <a:t>Visualizes Relationship between Total Yards and Wins for ALL teams</a:t>
            </a:r>
          </a:p>
          <a:p>
            <a:pPr algn="ctr"/>
            <a:endParaRPr lang="en-US" sz="2500"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500" b="1"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Teams With Most and Least Wins</a:t>
            </a:r>
          </a:p>
        </p:txBody>
      </p:sp>
    </p:spTree>
    <p:extLst>
      <p:ext uri="{BB962C8B-B14F-4D97-AF65-F5344CB8AC3E}">
        <p14:creationId xmlns:p14="http://schemas.microsoft.com/office/powerpoint/2010/main" val="3363387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2049-7848-48F5-15F5-BB482DF3F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358CB-5208-23B8-5EE7-25D89E73EB95}"/>
              </a:ext>
            </a:extLst>
          </p:cNvPr>
          <p:cNvSpPr>
            <a:spLocks noGrp="1"/>
          </p:cNvSpPr>
          <p:nvPr>
            <p:ph type="title"/>
          </p:nvPr>
        </p:nvSpPr>
        <p:spPr>
          <a:xfrm>
            <a:off x="696686" y="238346"/>
            <a:ext cx="10515600" cy="799646"/>
          </a:xfrm>
        </p:spPr>
        <p:txBody>
          <a:bodyPr>
            <a:normAutofit/>
          </a:bodyPr>
          <a:lstStyle/>
          <a:p>
            <a:pPr algn="ctr"/>
            <a:r>
              <a:rPr lang="en-US" sz="3550" dirty="0">
                <a:latin typeface="ADLaM Display" panose="02010000000000000000" pitchFamily="2" charset="0"/>
                <a:ea typeface="ADLaM Display" panose="02010000000000000000" pitchFamily="2" charset="0"/>
                <a:cs typeface="ADLaM Display" panose="02010000000000000000" pitchFamily="2" charset="0"/>
              </a:rPr>
              <a:t>Step 5: Finding Team with the Most Yards</a:t>
            </a:r>
            <a:endParaRPr lang="en-US" sz="3550" dirty="0"/>
          </a:p>
        </p:txBody>
      </p:sp>
      <p:sp>
        <p:nvSpPr>
          <p:cNvPr id="9" name="TextBox 8">
            <a:extLst>
              <a:ext uri="{FF2B5EF4-FFF2-40B4-BE49-F238E27FC236}">
                <a16:creationId xmlns:a16="http://schemas.microsoft.com/office/drawing/2014/main" id="{084124DE-CA68-0A60-4549-2EC98DD88EC8}"/>
              </a:ext>
            </a:extLst>
          </p:cNvPr>
          <p:cNvSpPr txBox="1"/>
          <p:nvPr/>
        </p:nvSpPr>
        <p:spPr>
          <a:xfrm>
            <a:off x="696686" y="5018316"/>
            <a:ext cx="10700656" cy="12824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Bahnschrift Light" panose="020B0502040204020203" pitchFamily="34" charset="0"/>
              </a:rPr>
              <a:t>We Use the “ </a:t>
            </a:r>
            <a:r>
              <a:rPr lang="en-US" dirty="0" err="1">
                <a:latin typeface="Bahnschrift Light" panose="020B0502040204020203" pitchFamily="34" charset="0"/>
              </a:rPr>
              <a:t>idxmax</a:t>
            </a:r>
            <a:r>
              <a:rPr lang="en-US" dirty="0">
                <a:latin typeface="Bahnschrift Light" panose="020B0502040204020203" pitchFamily="34" charset="0"/>
              </a:rPr>
              <a:t>” Function in pandas to Find the Team With the Most Total Yards </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From our Results</a:t>
            </a:r>
            <a:r>
              <a:rPr lang="en-US" dirty="0">
                <a:latin typeface="Bahnschrift Light" panose="020B0502040204020203" pitchFamily="34" charset="0"/>
              </a:rPr>
              <a:t>, we See that the New Orleans Saints are the Team With the Most Total Yards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7474 Total Y</a:t>
            </a:r>
            <a:r>
              <a:rPr lang="en-US" dirty="0">
                <a:latin typeface="Bahnschrift Light" panose="020B0502040204020203" pitchFamily="34" charset="0"/>
              </a:rPr>
              <a:t>ards in One Season ( Averaging 464 Yards Per Game ) </a:t>
            </a:r>
            <a:endParaRPr lang="en-US" sz="1800" dirty="0">
              <a:latin typeface="Bahnschrift Light" panose="020B0502040204020203" pitchFamily="34" charset="0"/>
            </a:endParaRPr>
          </a:p>
        </p:txBody>
      </p:sp>
      <p:pic>
        <p:nvPicPr>
          <p:cNvPr id="5" name="Graphic 4" descr="Upward trend with solid fill">
            <a:extLst>
              <a:ext uri="{FF2B5EF4-FFF2-40B4-BE49-F238E27FC236}">
                <a16:creationId xmlns:a16="http://schemas.microsoft.com/office/drawing/2014/main" id="{C2938ACA-B531-DF1D-97BB-9D6CB069B3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0" y="123592"/>
            <a:ext cx="914400" cy="914400"/>
          </a:xfrm>
          <a:prstGeom prst="rect">
            <a:avLst/>
          </a:prstGeom>
        </p:spPr>
      </p:pic>
      <p:pic>
        <p:nvPicPr>
          <p:cNvPr id="13" name="Picture 12">
            <a:extLst>
              <a:ext uri="{FF2B5EF4-FFF2-40B4-BE49-F238E27FC236}">
                <a16:creationId xmlns:a16="http://schemas.microsoft.com/office/drawing/2014/main" id="{49D8C4B3-861C-7826-7CD7-6A24F4D013AC}"/>
              </a:ext>
            </a:extLst>
          </p:cNvPr>
          <p:cNvPicPr>
            <a:picLocks noChangeAspect="1"/>
          </p:cNvPicPr>
          <p:nvPr/>
        </p:nvPicPr>
        <p:blipFill>
          <a:blip r:embed="rId4"/>
          <a:stretch>
            <a:fillRect/>
          </a:stretch>
        </p:blipFill>
        <p:spPr>
          <a:xfrm>
            <a:off x="1070712" y="4366234"/>
            <a:ext cx="6070317" cy="328394"/>
          </a:xfrm>
          <a:prstGeom prst="rect">
            <a:avLst/>
          </a:prstGeom>
        </p:spPr>
      </p:pic>
      <p:pic>
        <p:nvPicPr>
          <p:cNvPr id="17" name="Picture 16">
            <a:extLst>
              <a:ext uri="{FF2B5EF4-FFF2-40B4-BE49-F238E27FC236}">
                <a16:creationId xmlns:a16="http://schemas.microsoft.com/office/drawing/2014/main" id="{395F9D0E-E88D-360F-6382-C505B7056459}"/>
              </a:ext>
            </a:extLst>
          </p:cNvPr>
          <p:cNvPicPr>
            <a:picLocks noChangeAspect="1"/>
          </p:cNvPicPr>
          <p:nvPr/>
        </p:nvPicPr>
        <p:blipFill>
          <a:blip r:embed="rId5"/>
          <a:stretch>
            <a:fillRect/>
          </a:stretch>
        </p:blipFill>
        <p:spPr>
          <a:xfrm>
            <a:off x="1070712" y="1081535"/>
            <a:ext cx="8202313" cy="3241156"/>
          </a:xfrm>
          <a:prstGeom prst="rect">
            <a:avLst/>
          </a:prstGeom>
        </p:spPr>
      </p:pic>
    </p:spTree>
    <p:extLst>
      <p:ext uri="{BB962C8B-B14F-4D97-AF65-F5344CB8AC3E}">
        <p14:creationId xmlns:p14="http://schemas.microsoft.com/office/powerpoint/2010/main" val="144400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7F8E-0767-DBA8-A02D-567116B54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BC009-FB6E-4EF5-1721-14985E7DCC06}"/>
              </a:ext>
            </a:extLst>
          </p:cNvPr>
          <p:cNvSpPr>
            <a:spLocks noGrp="1"/>
          </p:cNvSpPr>
          <p:nvPr>
            <p:ph type="title"/>
          </p:nvPr>
        </p:nvSpPr>
        <p:spPr>
          <a:xfrm>
            <a:off x="696686" y="238346"/>
            <a:ext cx="10515600" cy="799646"/>
          </a:xfrm>
        </p:spPr>
        <p:txBody>
          <a:bodyPr>
            <a:normAutofit/>
          </a:bodyPr>
          <a:lstStyle/>
          <a:p>
            <a:pPr algn="ctr"/>
            <a:r>
              <a:rPr lang="en-US" sz="3550" dirty="0">
                <a:latin typeface="ADLaM Display" panose="02010000000000000000" pitchFamily="2" charset="0"/>
                <a:ea typeface="ADLaM Display" panose="02010000000000000000" pitchFamily="2" charset="0"/>
                <a:cs typeface="ADLaM Display" panose="02010000000000000000" pitchFamily="2" charset="0"/>
              </a:rPr>
              <a:t>Step 5: Finding Team with the Lowest Yards</a:t>
            </a:r>
            <a:endParaRPr lang="en-US" sz="3550" dirty="0"/>
          </a:p>
        </p:txBody>
      </p:sp>
      <p:sp>
        <p:nvSpPr>
          <p:cNvPr id="9" name="TextBox 8">
            <a:extLst>
              <a:ext uri="{FF2B5EF4-FFF2-40B4-BE49-F238E27FC236}">
                <a16:creationId xmlns:a16="http://schemas.microsoft.com/office/drawing/2014/main" id="{DE29AB05-B820-4506-CAF8-9FB865DD2D64}"/>
              </a:ext>
            </a:extLst>
          </p:cNvPr>
          <p:cNvSpPr txBox="1"/>
          <p:nvPr/>
        </p:nvSpPr>
        <p:spPr>
          <a:xfrm>
            <a:off x="696686" y="5072744"/>
            <a:ext cx="10700656" cy="12824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Bahnschrift Light" panose="020B0502040204020203" pitchFamily="34" charset="0"/>
              </a:rPr>
              <a:t>We Use the “ </a:t>
            </a:r>
            <a:r>
              <a:rPr lang="en-US" dirty="0" err="1">
                <a:latin typeface="Bahnschrift Light" panose="020B0502040204020203" pitchFamily="34" charset="0"/>
              </a:rPr>
              <a:t>idxmin</a:t>
            </a:r>
            <a:r>
              <a:rPr lang="en-US" dirty="0">
                <a:latin typeface="Bahnschrift Light" panose="020B0502040204020203" pitchFamily="34" charset="0"/>
              </a:rPr>
              <a:t>” Function in pandas to Find the Team With the Lowest Total Yards </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From our Results</a:t>
            </a:r>
            <a:r>
              <a:rPr lang="en-US" dirty="0">
                <a:latin typeface="Bahnschrift Light" panose="020B0502040204020203" pitchFamily="34" charset="0"/>
              </a:rPr>
              <a:t>, we See that the San Francisco 49ers are the Team With the Lowest Total Yards</a:t>
            </a:r>
          </a:p>
          <a:p>
            <a:pPr marL="285750" indent="-285750">
              <a:lnSpc>
                <a:spcPct val="150000"/>
              </a:lnSpc>
              <a:buFont typeface="Arial" panose="020B0604020202020204" pitchFamily="34" charset="0"/>
              <a:buChar char="•"/>
            </a:pPr>
            <a:r>
              <a:rPr lang="en-US" dirty="0">
                <a:latin typeface="Bahnschrift Light" panose="020B0502040204020203" pitchFamily="34" charset="0"/>
              </a:rPr>
              <a:t>3587</a:t>
            </a:r>
            <a:r>
              <a:rPr lang="en-US" sz="1800" dirty="0">
                <a:latin typeface="Bahnschrift Light" panose="020B0502040204020203" pitchFamily="34" charset="0"/>
              </a:rPr>
              <a:t> Total Y</a:t>
            </a:r>
            <a:r>
              <a:rPr lang="en-US" dirty="0">
                <a:latin typeface="Bahnschrift Light" panose="020B0502040204020203" pitchFamily="34" charset="0"/>
              </a:rPr>
              <a:t>ards in One Season ( Averaging 224 Yards Per Game ) </a:t>
            </a:r>
            <a:endParaRPr lang="en-US" sz="1800" dirty="0">
              <a:latin typeface="Bahnschrift Light" panose="020B0502040204020203" pitchFamily="34" charset="0"/>
            </a:endParaRPr>
          </a:p>
        </p:txBody>
      </p:sp>
      <p:pic>
        <p:nvPicPr>
          <p:cNvPr id="4" name="Picture 3">
            <a:extLst>
              <a:ext uri="{FF2B5EF4-FFF2-40B4-BE49-F238E27FC236}">
                <a16:creationId xmlns:a16="http://schemas.microsoft.com/office/drawing/2014/main" id="{00CE7133-0359-AE4B-44D4-10BBDD1B4729}"/>
              </a:ext>
            </a:extLst>
          </p:cNvPr>
          <p:cNvPicPr>
            <a:picLocks noChangeAspect="1"/>
          </p:cNvPicPr>
          <p:nvPr/>
        </p:nvPicPr>
        <p:blipFill>
          <a:blip r:embed="rId2"/>
          <a:stretch>
            <a:fillRect/>
          </a:stretch>
        </p:blipFill>
        <p:spPr>
          <a:xfrm>
            <a:off x="1226792" y="1085346"/>
            <a:ext cx="8568908" cy="3218322"/>
          </a:xfrm>
          <a:prstGeom prst="rect">
            <a:avLst/>
          </a:prstGeom>
        </p:spPr>
      </p:pic>
      <p:pic>
        <p:nvPicPr>
          <p:cNvPr id="7" name="Picture 6">
            <a:extLst>
              <a:ext uri="{FF2B5EF4-FFF2-40B4-BE49-F238E27FC236}">
                <a16:creationId xmlns:a16="http://schemas.microsoft.com/office/drawing/2014/main" id="{39B51DDF-BC54-2DDB-C536-973986600170}"/>
              </a:ext>
            </a:extLst>
          </p:cNvPr>
          <p:cNvPicPr>
            <a:picLocks noChangeAspect="1"/>
          </p:cNvPicPr>
          <p:nvPr/>
        </p:nvPicPr>
        <p:blipFill>
          <a:blip r:embed="rId3"/>
          <a:stretch>
            <a:fillRect/>
          </a:stretch>
        </p:blipFill>
        <p:spPr>
          <a:xfrm>
            <a:off x="1313878" y="4351022"/>
            <a:ext cx="6306122" cy="271123"/>
          </a:xfrm>
          <a:prstGeom prst="rect">
            <a:avLst/>
          </a:prstGeom>
        </p:spPr>
      </p:pic>
      <p:pic>
        <p:nvPicPr>
          <p:cNvPr id="8" name="Graphic 7" descr="Downward trend graph with solid fill">
            <a:extLst>
              <a:ext uri="{FF2B5EF4-FFF2-40B4-BE49-F238E27FC236}">
                <a16:creationId xmlns:a16="http://schemas.microsoft.com/office/drawing/2014/main" id="{71E7906E-D60D-7A2E-FA5A-3544A477E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220" y="123592"/>
            <a:ext cx="914400" cy="914400"/>
          </a:xfrm>
          <a:prstGeom prst="rect">
            <a:avLst/>
          </a:prstGeom>
        </p:spPr>
      </p:pic>
    </p:spTree>
    <p:extLst>
      <p:ext uri="{BB962C8B-B14F-4D97-AF65-F5344CB8AC3E}">
        <p14:creationId xmlns:p14="http://schemas.microsoft.com/office/powerpoint/2010/main" val="268142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77F2-DCF5-BF07-8904-ABC978A0C11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726F13-AA78-FB07-3334-8DEDF0B29372}"/>
              </a:ext>
            </a:extLst>
          </p:cNvPr>
          <p:cNvSpPr txBox="1">
            <a:spLocks/>
          </p:cNvSpPr>
          <p:nvPr/>
        </p:nvSpPr>
        <p:spPr>
          <a:xfrm>
            <a:off x="696686" y="23834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50" dirty="0">
                <a:latin typeface="ADLaM Display" panose="02010000000000000000" pitchFamily="2" charset="0"/>
                <a:ea typeface="ADLaM Display" panose="02010000000000000000" pitchFamily="2" charset="0"/>
                <a:cs typeface="ADLaM Display" panose="02010000000000000000" pitchFamily="2" charset="0"/>
              </a:rPr>
              <a:t>Data Visualization</a:t>
            </a:r>
            <a:endParaRPr lang="en-US" sz="3550" dirty="0"/>
          </a:p>
        </p:txBody>
      </p:sp>
      <p:pic>
        <p:nvPicPr>
          <p:cNvPr id="5" name="Content Placeholder 6" descr="Signal with solid fill">
            <a:extLst>
              <a:ext uri="{FF2B5EF4-FFF2-40B4-BE49-F238E27FC236}">
                <a16:creationId xmlns:a16="http://schemas.microsoft.com/office/drawing/2014/main" id="{14A62CAA-A685-9624-4B60-8187CF6006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899" y="47392"/>
            <a:ext cx="1167958" cy="1167958"/>
          </a:xfrm>
          <a:prstGeom prst="rect">
            <a:avLst/>
          </a:prstGeom>
        </p:spPr>
      </p:pic>
      <p:sp>
        <p:nvSpPr>
          <p:cNvPr id="8" name="TextBox 7">
            <a:extLst>
              <a:ext uri="{FF2B5EF4-FFF2-40B4-BE49-F238E27FC236}">
                <a16:creationId xmlns:a16="http://schemas.microsoft.com/office/drawing/2014/main" id="{4805214C-F264-511B-338E-582965C64B3A}"/>
              </a:ext>
            </a:extLst>
          </p:cNvPr>
          <p:cNvSpPr txBox="1"/>
          <p:nvPr/>
        </p:nvSpPr>
        <p:spPr>
          <a:xfrm>
            <a:off x="8567057" y="1502966"/>
            <a:ext cx="3537857" cy="41909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latin typeface="Bahnschrift Light" panose="020B0502040204020203" pitchFamily="34" charset="0"/>
              </a:rPr>
              <a:t>Scatter</a:t>
            </a:r>
            <a:r>
              <a:rPr lang="en-US" dirty="0">
                <a:latin typeface="Bahnschrift Light" panose="020B0502040204020203" pitchFamily="34" charset="0"/>
              </a:rPr>
              <a:t> Plot that will visualize the relationship between Total Yards and Wins for all teams</a:t>
            </a:r>
          </a:p>
          <a:p>
            <a:pPr marL="285750" indent="-285750">
              <a:lnSpc>
                <a:spcPct val="150000"/>
              </a:lnSpc>
              <a:buFont typeface="Arial" panose="020B0604020202020204" pitchFamily="34" charset="0"/>
              <a:buChar char="•"/>
            </a:pPr>
            <a:r>
              <a:rPr lang="en-US" sz="1800" dirty="0">
                <a:latin typeface="Bahnschrift Light" panose="020B0502040204020203" pitchFamily="34" charset="0"/>
              </a:rPr>
              <a:t>We</a:t>
            </a:r>
            <a:r>
              <a:rPr lang="en-US" dirty="0">
                <a:latin typeface="Bahnschrift Light" panose="020B0502040204020203" pitchFamily="34" charset="0"/>
              </a:rPr>
              <a:t> Highlight the team with the most yards ( Saints ) and the least yards ( 49ers ) </a:t>
            </a:r>
          </a:p>
          <a:p>
            <a:pPr marL="285750" indent="-285750">
              <a:lnSpc>
                <a:spcPct val="150000"/>
              </a:lnSpc>
              <a:buFont typeface="Arial" panose="020B0604020202020204" pitchFamily="34" charset="0"/>
              <a:buChar char="•"/>
            </a:pPr>
            <a:r>
              <a:rPr lang="en-US" dirty="0">
                <a:latin typeface="Bahnschrift Light" panose="020B0502040204020203" pitchFamily="34" charset="0"/>
              </a:rPr>
              <a:t>Used arrows to point to specific data points for better visual. </a:t>
            </a:r>
            <a:endParaRPr lang="en-US" sz="1800" dirty="0">
              <a:latin typeface="Bahnschrift Light" panose="020B0502040204020203" pitchFamily="34" charset="0"/>
            </a:endParaRPr>
          </a:p>
        </p:txBody>
      </p:sp>
      <p:pic>
        <p:nvPicPr>
          <p:cNvPr id="3" name="Picture 2">
            <a:extLst>
              <a:ext uri="{FF2B5EF4-FFF2-40B4-BE49-F238E27FC236}">
                <a16:creationId xmlns:a16="http://schemas.microsoft.com/office/drawing/2014/main" id="{90989F1E-820C-13CB-1B01-F710CFC7C27D}"/>
              </a:ext>
            </a:extLst>
          </p:cNvPr>
          <p:cNvPicPr>
            <a:picLocks noChangeAspect="1"/>
          </p:cNvPicPr>
          <p:nvPr/>
        </p:nvPicPr>
        <p:blipFill>
          <a:blip r:embed="rId4"/>
          <a:stretch>
            <a:fillRect/>
          </a:stretch>
        </p:blipFill>
        <p:spPr>
          <a:xfrm>
            <a:off x="272143" y="1171784"/>
            <a:ext cx="8186057" cy="4700705"/>
          </a:xfrm>
          <a:prstGeom prst="rect">
            <a:avLst/>
          </a:prstGeom>
        </p:spPr>
      </p:pic>
    </p:spTree>
    <p:extLst>
      <p:ext uri="{BB962C8B-B14F-4D97-AF65-F5344CB8AC3E}">
        <p14:creationId xmlns:p14="http://schemas.microsoft.com/office/powerpoint/2010/main" val="2352244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 to blue gradient">
            <a:extLst>
              <a:ext uri="{FF2B5EF4-FFF2-40B4-BE49-F238E27FC236}">
                <a16:creationId xmlns:a16="http://schemas.microsoft.com/office/drawing/2014/main" id="{5BD935CF-DCEF-2734-4574-0A7515B2E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6" name="TextBox 5">
            <a:extLst>
              <a:ext uri="{FF2B5EF4-FFF2-40B4-BE49-F238E27FC236}">
                <a16:creationId xmlns:a16="http://schemas.microsoft.com/office/drawing/2014/main" id="{675094C8-EA81-B260-8036-8C2146628E3C}"/>
              </a:ext>
            </a:extLst>
          </p:cNvPr>
          <p:cNvSpPr txBox="1"/>
          <p:nvPr/>
        </p:nvSpPr>
        <p:spPr>
          <a:xfrm>
            <a:off x="8522344" y="2151727"/>
            <a:ext cx="3743213" cy="2554545"/>
          </a:xfrm>
          <a:prstGeom prst="rect">
            <a:avLst/>
          </a:prstGeom>
          <a:noFill/>
        </p:spPr>
        <p:txBody>
          <a:bodyPr wrap="square" rtlCol="0">
            <a:spAutoFit/>
          </a:bodyPr>
          <a:lstStyle/>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Scatter Plot:</a:t>
            </a: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Visualizes Relationship between Total Yards and Wins for ALL teams</a:t>
            </a:r>
          </a:p>
          <a:p>
            <a:pPr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Teams With Most and Least Yards</a:t>
            </a:r>
          </a:p>
        </p:txBody>
      </p:sp>
      <p:pic>
        <p:nvPicPr>
          <p:cNvPr id="9220" name="Picture 4">
            <a:extLst>
              <a:ext uri="{FF2B5EF4-FFF2-40B4-BE49-F238E27FC236}">
                <a16:creationId xmlns:a16="http://schemas.microsoft.com/office/drawing/2014/main" id="{D4675D33-224B-5057-DEC0-B2CA5B8D7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50" y="337116"/>
            <a:ext cx="8331094" cy="618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03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9A37-A3B5-4F62-486A-E00A53E1E6ED}"/>
              </a:ext>
            </a:extLst>
          </p:cNvPr>
          <p:cNvSpPr>
            <a:spLocks noGrp="1"/>
          </p:cNvSpPr>
          <p:nvPr>
            <p:ph type="title"/>
          </p:nvPr>
        </p:nvSpPr>
        <p:spPr>
          <a:xfrm>
            <a:off x="522514" y="105341"/>
            <a:ext cx="10515600" cy="1325563"/>
          </a:xfrm>
        </p:spPr>
        <p:txBody>
          <a:bodyPr>
            <a:normAutofit/>
          </a:bodyPr>
          <a:lstStyle/>
          <a:p>
            <a:pPr algn="ctr"/>
            <a:r>
              <a:rPr lang="en-US" sz="4000" dirty="0">
                <a:latin typeface="ADLaM Display" panose="02010000000000000000" pitchFamily="2" charset="0"/>
                <a:ea typeface="ADLaM Display" panose="02010000000000000000" pitchFamily="2" charset="0"/>
                <a:cs typeface="ADLaM Display" panose="02010000000000000000" pitchFamily="2" charset="0"/>
              </a:rPr>
              <a:t>Step 6: Data Aggregation / Visualization</a:t>
            </a:r>
            <a:endParaRPr lang="en-US" sz="4000" dirty="0"/>
          </a:p>
        </p:txBody>
      </p:sp>
      <p:pic>
        <p:nvPicPr>
          <p:cNvPr id="7" name="Content Placeholder 6" descr="Signal with solid fill">
            <a:extLst>
              <a:ext uri="{FF2B5EF4-FFF2-40B4-BE49-F238E27FC236}">
                <a16:creationId xmlns:a16="http://schemas.microsoft.com/office/drawing/2014/main" id="{EA15D649-95A1-D736-8E26-6F9FC4975D6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951029" y="191294"/>
            <a:ext cx="914400" cy="914400"/>
          </a:xfrm>
        </p:spPr>
      </p:pic>
      <p:pic>
        <p:nvPicPr>
          <p:cNvPr id="9" name="Picture 8">
            <a:extLst>
              <a:ext uri="{FF2B5EF4-FFF2-40B4-BE49-F238E27FC236}">
                <a16:creationId xmlns:a16="http://schemas.microsoft.com/office/drawing/2014/main" id="{9428C25D-21C1-FA6A-9C49-5ECE07246C48}"/>
              </a:ext>
            </a:extLst>
          </p:cNvPr>
          <p:cNvPicPr>
            <a:picLocks noChangeAspect="1"/>
          </p:cNvPicPr>
          <p:nvPr/>
        </p:nvPicPr>
        <p:blipFill>
          <a:blip r:embed="rId4"/>
          <a:stretch>
            <a:fillRect/>
          </a:stretch>
        </p:blipFill>
        <p:spPr>
          <a:xfrm>
            <a:off x="599919" y="1516857"/>
            <a:ext cx="10515600" cy="2489086"/>
          </a:xfrm>
          <a:prstGeom prst="rect">
            <a:avLst/>
          </a:prstGeom>
        </p:spPr>
      </p:pic>
      <p:sp>
        <p:nvSpPr>
          <p:cNvPr id="11" name="TextBox 10">
            <a:extLst>
              <a:ext uri="{FF2B5EF4-FFF2-40B4-BE49-F238E27FC236}">
                <a16:creationId xmlns:a16="http://schemas.microsoft.com/office/drawing/2014/main" id="{AD31E998-E1F9-F7BE-A419-5C1B31C4B8EA}"/>
              </a:ext>
            </a:extLst>
          </p:cNvPr>
          <p:cNvSpPr txBox="1"/>
          <p:nvPr/>
        </p:nvSpPr>
        <p:spPr>
          <a:xfrm>
            <a:off x="522514" y="4091896"/>
            <a:ext cx="10593005" cy="221733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latin typeface="Bahnschrift Light" panose="020B0502040204020203" pitchFamily="34" charset="0"/>
              </a:rPr>
              <a:t>We use the Binning Technique From pandas Library For Easier Grouping and Better Visualization</a:t>
            </a:r>
          </a:p>
          <a:p>
            <a:pPr marL="285750" indent="-285750">
              <a:lnSpc>
                <a:spcPct val="200000"/>
              </a:lnSpc>
              <a:buFont typeface="Arial" panose="020B0604020202020204" pitchFamily="34" charset="0"/>
              <a:buChar char="•"/>
            </a:pPr>
            <a:r>
              <a:rPr lang="en-US" dirty="0">
                <a:latin typeface="Bahnschrift Light" panose="020B0502040204020203" pitchFamily="34" charset="0"/>
              </a:rPr>
              <a:t>A Team’s Total Yards After a Full Season could be Anywhere in the range of 3500 – 7000+ yards.</a:t>
            </a:r>
          </a:p>
          <a:p>
            <a:pPr marL="285750" indent="-285750">
              <a:lnSpc>
                <a:spcPct val="200000"/>
              </a:lnSpc>
              <a:buFont typeface="Arial" panose="020B0604020202020204" pitchFamily="34" charset="0"/>
              <a:buChar char="•"/>
            </a:pPr>
            <a:r>
              <a:rPr lang="en-US" dirty="0">
                <a:latin typeface="Bahnschrift Light" panose="020B0502040204020203" pitchFamily="34" charset="0"/>
              </a:rPr>
              <a:t>We used Automatic Binning with 10 width interval and the range being [3500 – 4000 ] </a:t>
            </a:r>
            <a:r>
              <a:rPr lang="en-US" dirty="0" err="1">
                <a:latin typeface="Bahnschrift Light" panose="020B0502040204020203" pitchFamily="34" charset="0"/>
              </a:rPr>
              <a:t>etc</a:t>
            </a:r>
            <a:r>
              <a:rPr lang="en-US" dirty="0">
                <a:latin typeface="Bahnschrift Light" panose="020B0502040204020203" pitchFamily="34" charset="0"/>
              </a:rPr>
              <a:t>…</a:t>
            </a:r>
          </a:p>
          <a:p>
            <a:pPr marL="285750" indent="-285750">
              <a:lnSpc>
                <a:spcPct val="200000"/>
              </a:lnSpc>
              <a:buFont typeface="Arial" panose="020B0604020202020204" pitchFamily="34" charset="0"/>
              <a:buChar char="•"/>
            </a:pPr>
            <a:r>
              <a:rPr lang="en-US" dirty="0">
                <a:latin typeface="Bahnschrift Light" panose="020B0502040204020203" pitchFamily="34" charset="0"/>
              </a:rPr>
              <a:t> “</a:t>
            </a:r>
            <a:r>
              <a:rPr lang="en-US" dirty="0" err="1">
                <a:latin typeface="Bahnschrift Light" panose="020B0502040204020203" pitchFamily="34" charset="0"/>
              </a:rPr>
              <a:t>binned_data</a:t>
            </a:r>
            <a:r>
              <a:rPr lang="en-US" dirty="0">
                <a:latin typeface="Bahnschrift Light" panose="020B0502040204020203" pitchFamily="34" charset="0"/>
              </a:rPr>
              <a:t>” is used to calculate aggregated statistics like the average.</a:t>
            </a:r>
            <a:endParaRPr lang="en-US" sz="1800" dirty="0">
              <a:latin typeface="Bahnschrift Light" panose="020B0502040204020203" pitchFamily="34" charset="0"/>
            </a:endParaRPr>
          </a:p>
        </p:txBody>
      </p:sp>
    </p:spTree>
    <p:extLst>
      <p:ext uri="{BB962C8B-B14F-4D97-AF65-F5344CB8AC3E}">
        <p14:creationId xmlns:p14="http://schemas.microsoft.com/office/powerpoint/2010/main" val="1311427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F1916DF-B860-EB78-7D72-4E7C2A60DA90}"/>
              </a:ext>
            </a:extLst>
          </p:cNvPr>
          <p:cNvSpPr txBox="1">
            <a:spLocks/>
          </p:cNvSpPr>
          <p:nvPr/>
        </p:nvSpPr>
        <p:spPr>
          <a:xfrm>
            <a:off x="638881" y="457200"/>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600" b="1" dirty="0"/>
              <a:t>Step 6: Data Aggregation / Visualization</a:t>
            </a:r>
          </a:p>
        </p:txBody>
      </p:sp>
      <p:sp>
        <p:nvSpPr>
          <p:cNvPr id="103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code&#10;&#10;Description automatically generated">
            <a:extLst>
              <a:ext uri="{FF2B5EF4-FFF2-40B4-BE49-F238E27FC236}">
                <a16:creationId xmlns:a16="http://schemas.microsoft.com/office/drawing/2014/main" id="{13962067-4436-C8E0-7959-AD7F3481DB56}"/>
              </a:ext>
            </a:extLst>
          </p:cNvPr>
          <p:cNvPicPr>
            <a:picLocks noChangeAspect="1"/>
          </p:cNvPicPr>
          <p:nvPr/>
        </p:nvPicPr>
        <p:blipFill>
          <a:blip r:embed="rId2"/>
          <a:stretch>
            <a:fillRect/>
          </a:stretch>
        </p:blipFill>
        <p:spPr>
          <a:xfrm>
            <a:off x="638881" y="2059508"/>
            <a:ext cx="10776728" cy="1805101"/>
          </a:xfrm>
          <a:prstGeom prst="rect">
            <a:avLst/>
          </a:prstGeom>
        </p:spPr>
      </p:pic>
      <p:pic>
        <p:nvPicPr>
          <p:cNvPr id="7" name="Content Placeholder 6" descr="Signal with solid fill">
            <a:extLst>
              <a:ext uri="{FF2B5EF4-FFF2-40B4-BE49-F238E27FC236}">
                <a16:creationId xmlns:a16="http://schemas.microsoft.com/office/drawing/2014/main" id="{EFA37A53-F046-C8F7-E7D3-6A12345C7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7568" y="573845"/>
            <a:ext cx="914400" cy="914400"/>
          </a:xfrm>
          <a:prstGeom prst="rect">
            <a:avLst/>
          </a:prstGeom>
        </p:spPr>
      </p:pic>
      <p:sp>
        <p:nvSpPr>
          <p:cNvPr id="10" name="TextBox 9">
            <a:extLst>
              <a:ext uri="{FF2B5EF4-FFF2-40B4-BE49-F238E27FC236}">
                <a16:creationId xmlns:a16="http://schemas.microsoft.com/office/drawing/2014/main" id="{7C423A76-41ED-CCB5-8C95-E304F07A2F96}"/>
              </a:ext>
            </a:extLst>
          </p:cNvPr>
          <p:cNvSpPr txBox="1"/>
          <p:nvPr/>
        </p:nvSpPr>
        <p:spPr>
          <a:xfrm>
            <a:off x="638881" y="3963468"/>
            <a:ext cx="9427027" cy="24534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Bahnschrift Light" panose="020B0502040204020203" pitchFamily="34" charset="0"/>
              </a:rPr>
              <a:t>Created a Line Graph of the Average Total Yards Per Season ( Binned ) and the Average Wins Per Season </a:t>
            </a:r>
          </a:p>
          <a:p>
            <a:pPr marL="285750" indent="-285750">
              <a:lnSpc>
                <a:spcPct val="200000"/>
              </a:lnSpc>
              <a:buFont typeface="Arial" panose="020B0604020202020204" pitchFamily="34" charset="0"/>
              <a:buChar char="•"/>
            </a:pPr>
            <a:r>
              <a:rPr lang="en-US" sz="2000" dirty="0">
                <a:latin typeface="Bahnschrift Light" panose="020B0502040204020203" pitchFamily="34" charset="0"/>
              </a:rPr>
              <a:t>Yards ( X – Axis ) </a:t>
            </a:r>
          </a:p>
          <a:p>
            <a:pPr marL="285750" indent="-285750">
              <a:lnSpc>
                <a:spcPct val="200000"/>
              </a:lnSpc>
              <a:buFont typeface="Arial" panose="020B0604020202020204" pitchFamily="34" charset="0"/>
              <a:buChar char="•"/>
            </a:pPr>
            <a:r>
              <a:rPr lang="en-US" sz="2000" dirty="0">
                <a:latin typeface="Bahnschrift Light" panose="020B0502040204020203" pitchFamily="34" charset="0"/>
              </a:rPr>
              <a:t>Wins ( Y – Axis ) </a:t>
            </a:r>
          </a:p>
        </p:txBody>
      </p:sp>
    </p:spTree>
    <p:extLst>
      <p:ext uri="{BB962C8B-B14F-4D97-AF65-F5344CB8AC3E}">
        <p14:creationId xmlns:p14="http://schemas.microsoft.com/office/powerpoint/2010/main" val="67758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51BC-5BFC-7755-14EB-D05F4F08E58B}"/>
              </a:ext>
            </a:extLst>
          </p:cNvPr>
          <p:cNvSpPr>
            <a:spLocks noGrp="1"/>
          </p:cNvSpPr>
          <p:nvPr>
            <p:ph type="title"/>
          </p:nvPr>
        </p:nvSpPr>
        <p:spPr>
          <a:xfrm>
            <a:off x="838199" y="205581"/>
            <a:ext cx="10515600" cy="685800"/>
          </a:xfrm>
        </p:spPr>
        <p:txBody>
          <a:bodyPr>
            <a:normAutofit fontScale="90000"/>
          </a:bodyPr>
          <a:lstStyle/>
          <a:p>
            <a:pPr algn="ctr"/>
            <a:r>
              <a:rPr lang="en-US" b="1" u="sng" dirty="0">
                <a:latin typeface="Amasis MT Pro Black" panose="020F0502020204030204" pitchFamily="18" charset="0"/>
              </a:rPr>
              <a:t>Introduction</a:t>
            </a:r>
            <a:endParaRPr lang="en-US" u="sng" dirty="0"/>
          </a:p>
        </p:txBody>
      </p:sp>
      <p:pic>
        <p:nvPicPr>
          <p:cNvPr id="5" name="Content Placeholder 4" descr="Football with solid fill">
            <a:extLst>
              <a:ext uri="{FF2B5EF4-FFF2-40B4-BE49-F238E27FC236}">
                <a16:creationId xmlns:a16="http://schemas.microsoft.com/office/drawing/2014/main" id="{D2B5ACBF-8110-74DF-9DB3-7AB46BD1284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352314" y="0"/>
            <a:ext cx="1262742" cy="1262742"/>
          </a:xfrm>
        </p:spPr>
      </p:pic>
      <p:sp>
        <p:nvSpPr>
          <p:cNvPr id="7" name="TextBox 6">
            <a:extLst>
              <a:ext uri="{FF2B5EF4-FFF2-40B4-BE49-F238E27FC236}">
                <a16:creationId xmlns:a16="http://schemas.microsoft.com/office/drawing/2014/main" id="{B65CF55C-8A08-5427-1C60-853BB3EED80E}"/>
              </a:ext>
            </a:extLst>
          </p:cNvPr>
          <p:cNvSpPr txBox="1"/>
          <p:nvPr/>
        </p:nvSpPr>
        <p:spPr>
          <a:xfrm>
            <a:off x="266698" y="890133"/>
            <a:ext cx="11658601" cy="5795497"/>
          </a:xfrm>
          <a:prstGeom prst="rect">
            <a:avLst/>
          </a:prstGeom>
          <a:noFill/>
        </p:spPr>
        <p:txBody>
          <a:bodyPr wrap="square">
            <a:spAutoFit/>
          </a:bodyPr>
          <a:lstStyle/>
          <a:p>
            <a:pPr marL="0" indent="0">
              <a:buNone/>
            </a:pPr>
            <a:r>
              <a:rPr lang="en-US" sz="2700" b="1" u="sng" dirty="0">
                <a:latin typeface="Amasis MT Pro Medium" panose="02040604050005020304" pitchFamily="18" charset="0"/>
              </a:rPr>
              <a:t>About the Project / Dataset:</a:t>
            </a:r>
          </a:p>
          <a:p>
            <a:pPr marL="0" indent="0">
              <a:buNone/>
            </a:pPr>
            <a:endParaRPr lang="en-US" sz="2700" b="1" u="sng" dirty="0">
              <a:latin typeface="Amasis MT Pro Medium" panose="02040604050005020304" pitchFamily="18" charset="0"/>
            </a:endParaRPr>
          </a:p>
          <a:p>
            <a:pPr marL="0" indent="0">
              <a:buNone/>
            </a:pPr>
            <a:r>
              <a:rPr lang="en-US" sz="2700" dirty="0"/>
              <a:t>This project will analyze data from 672 NFL teams spanning 21 seasons to uncover trends and factors that contribute to team success. The dataset includes a wide range of statistics, such as team records, passing and rushing metrics, penalties, turnovers, and other performance indicators.</a:t>
            </a:r>
            <a:endParaRPr lang="en-US" sz="2700" dirty="0">
              <a:latin typeface="Amasis MT Pro Medium" panose="02040604050005020304" pitchFamily="18" charset="0"/>
            </a:endParaRPr>
          </a:p>
          <a:p>
            <a:pPr marL="0" indent="0">
              <a:lnSpc>
                <a:spcPct val="150000"/>
              </a:lnSpc>
              <a:buNone/>
            </a:pPr>
            <a:r>
              <a:rPr lang="en-US" sz="2700" u="sng" dirty="0">
                <a:latin typeface="Amasis MT Pro Medium" panose="02040604050005020304" pitchFamily="18" charset="0"/>
              </a:rPr>
              <a:t>Methodologies Used</a:t>
            </a:r>
          </a:p>
          <a:p>
            <a:pPr marL="457200" indent="-457200">
              <a:buFont typeface="Arial" panose="020B0604020202020204" pitchFamily="34" charset="0"/>
              <a:buChar char="•"/>
            </a:pPr>
            <a:r>
              <a:rPr lang="en-US" sz="2700" dirty="0">
                <a:latin typeface="Amasis MT Pro Medium" panose="02040604050005020304" pitchFamily="18" charset="0"/>
              </a:rPr>
              <a:t>Data Loading</a:t>
            </a:r>
          </a:p>
          <a:p>
            <a:pPr marL="457200" indent="-457200">
              <a:buFont typeface="Arial" panose="020B0604020202020204" pitchFamily="34" charset="0"/>
              <a:buChar char="•"/>
            </a:pPr>
            <a:r>
              <a:rPr lang="en-US" sz="2700" dirty="0">
                <a:latin typeface="Amasis MT Pro Medium" panose="02040604050005020304" pitchFamily="18" charset="0"/>
              </a:rPr>
              <a:t>Data Cleaning</a:t>
            </a:r>
          </a:p>
          <a:p>
            <a:pPr marL="457200" indent="-457200">
              <a:buFont typeface="Arial" panose="020B0604020202020204" pitchFamily="34" charset="0"/>
              <a:buChar char="•"/>
            </a:pPr>
            <a:r>
              <a:rPr lang="en-US" sz="2700" dirty="0">
                <a:latin typeface="Amasis MT Pro Medium" panose="02040604050005020304" pitchFamily="18" charset="0"/>
              </a:rPr>
              <a:t>Data Analysis Using Descriptive Analysis </a:t>
            </a:r>
          </a:p>
          <a:p>
            <a:pPr marL="457200" indent="-457200">
              <a:buFont typeface="Arial" panose="020B0604020202020204" pitchFamily="34" charset="0"/>
              <a:buChar char="•"/>
            </a:pPr>
            <a:r>
              <a:rPr lang="en-US" sz="2700" dirty="0">
                <a:latin typeface="Amasis MT Pro Medium" panose="02040604050005020304" pitchFamily="18" charset="0"/>
              </a:rPr>
              <a:t>Data Visualization</a:t>
            </a:r>
          </a:p>
          <a:p>
            <a:pPr marL="457200" indent="-457200">
              <a:buFont typeface="Arial" panose="020B0604020202020204" pitchFamily="34" charset="0"/>
              <a:buChar char="•"/>
            </a:pPr>
            <a:r>
              <a:rPr lang="en-US" sz="2700" dirty="0">
                <a:latin typeface="Amasis MT Pro Medium" panose="02040604050005020304" pitchFamily="18" charset="0"/>
              </a:rPr>
              <a:t>Data Aggregation</a:t>
            </a:r>
          </a:p>
          <a:p>
            <a:pPr marL="0" indent="0">
              <a:lnSpc>
                <a:spcPct val="150000"/>
              </a:lnSpc>
              <a:buNone/>
            </a:pPr>
            <a:endParaRPr lang="en-US" sz="2500" b="1" dirty="0">
              <a:latin typeface="Amasis MT Pro Medium" panose="02040604050005020304" pitchFamily="18" charset="0"/>
            </a:endParaRPr>
          </a:p>
        </p:txBody>
      </p:sp>
    </p:spTree>
    <p:extLst>
      <p:ext uri="{BB962C8B-B14F-4D97-AF65-F5344CB8AC3E}">
        <p14:creationId xmlns:p14="http://schemas.microsoft.com/office/powerpoint/2010/main" val="103611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C362BE-65E7-EBCE-F3A4-640EBD96C380}"/>
              </a:ext>
            </a:extLst>
          </p:cNvPr>
          <p:cNvSpPr txBox="1"/>
          <p:nvPr/>
        </p:nvSpPr>
        <p:spPr>
          <a:xfrm>
            <a:off x="864781" y="6027804"/>
            <a:ext cx="10462437" cy="553998"/>
          </a:xfrm>
          <a:prstGeom prst="rect">
            <a:avLst/>
          </a:prstGeom>
          <a:noFill/>
        </p:spPr>
        <p:txBody>
          <a:bodyPr wrap="square" rtlCol="0">
            <a:spAutoFit/>
          </a:bodyPr>
          <a:lstStyle/>
          <a:p>
            <a:pPr algn="ct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Bar Chart Showing Average Price per Car Make</a:t>
            </a:r>
          </a:p>
        </p:txBody>
      </p:sp>
      <p:pic>
        <p:nvPicPr>
          <p:cNvPr id="3" name="Picture 2" descr="Blue to purple gradient">
            <a:extLst>
              <a:ext uri="{FF2B5EF4-FFF2-40B4-BE49-F238E27FC236}">
                <a16:creationId xmlns:a16="http://schemas.microsoft.com/office/drawing/2014/main" id="{634C3C18-92A2-352C-B1E9-4CF6E8C4F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69"/>
            <a:ext cx="12191551" cy="6858000"/>
          </a:xfrm>
          <a:prstGeom prst="rect">
            <a:avLst/>
          </a:prstGeom>
        </p:spPr>
      </p:pic>
      <p:pic>
        <p:nvPicPr>
          <p:cNvPr id="2050" name="Picture 2">
            <a:extLst>
              <a:ext uri="{FF2B5EF4-FFF2-40B4-BE49-F238E27FC236}">
                <a16:creationId xmlns:a16="http://schemas.microsoft.com/office/drawing/2014/main" id="{726F272F-FFB0-4B68-B7AA-251DD5163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44" y="364563"/>
            <a:ext cx="7861995" cy="6264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F9E898-87F8-D694-C6F1-E0A2C2366FBB}"/>
              </a:ext>
            </a:extLst>
          </p:cNvPr>
          <p:cNvSpPr txBox="1"/>
          <p:nvPr/>
        </p:nvSpPr>
        <p:spPr>
          <a:xfrm>
            <a:off x="8057062" y="2008057"/>
            <a:ext cx="4134938" cy="1938992"/>
          </a:xfrm>
          <a:prstGeom prst="rect">
            <a:avLst/>
          </a:prstGeom>
          <a:noFill/>
        </p:spPr>
        <p:txBody>
          <a:bodyPr wrap="square" rtlCol="0">
            <a:spAutoFit/>
          </a:bodyPr>
          <a:lstStyle/>
          <a:p>
            <a:pPr algn="ct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Line Graph:</a:t>
            </a:r>
          </a:p>
          <a:p>
            <a:pPr algn="ctr"/>
            <a:r>
              <a:rPr lang="en-US" sz="3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Shows the Average Total Yards and Average Wins</a:t>
            </a:r>
          </a:p>
        </p:txBody>
      </p:sp>
    </p:spTree>
    <p:extLst>
      <p:ext uri="{BB962C8B-B14F-4D97-AF65-F5344CB8AC3E}">
        <p14:creationId xmlns:p14="http://schemas.microsoft.com/office/powerpoint/2010/main" val="147654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2DEC-3083-35E2-8C24-12A2F7C7651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FD43443-288E-695B-6B5B-F4A2840C21B8}"/>
              </a:ext>
            </a:extLst>
          </p:cNvPr>
          <p:cNvSpPr txBox="1">
            <a:spLocks/>
          </p:cNvSpPr>
          <p:nvPr/>
        </p:nvSpPr>
        <p:spPr>
          <a:xfrm>
            <a:off x="638881" y="457200"/>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600" b="1" dirty="0"/>
              <a:t>More Data Aggregation / Visualization</a:t>
            </a:r>
          </a:p>
        </p:txBody>
      </p:sp>
      <p:pic>
        <p:nvPicPr>
          <p:cNvPr id="7" name="Content Placeholder 6" descr="Signal with solid fill">
            <a:extLst>
              <a:ext uri="{FF2B5EF4-FFF2-40B4-BE49-F238E27FC236}">
                <a16:creationId xmlns:a16="http://schemas.microsoft.com/office/drawing/2014/main" id="{B4A0BFB9-44E1-E954-329E-51DA5AC61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7568" y="573845"/>
            <a:ext cx="914400" cy="914400"/>
          </a:xfrm>
          <a:prstGeom prst="rect">
            <a:avLst/>
          </a:prstGeom>
        </p:spPr>
      </p:pic>
      <p:sp>
        <p:nvSpPr>
          <p:cNvPr id="10" name="TextBox 9">
            <a:extLst>
              <a:ext uri="{FF2B5EF4-FFF2-40B4-BE49-F238E27FC236}">
                <a16:creationId xmlns:a16="http://schemas.microsoft.com/office/drawing/2014/main" id="{D80156CC-7617-F2B4-62D2-AD902E26C10D}"/>
              </a:ext>
            </a:extLst>
          </p:cNvPr>
          <p:cNvSpPr txBox="1"/>
          <p:nvPr/>
        </p:nvSpPr>
        <p:spPr>
          <a:xfrm>
            <a:off x="570217" y="4079604"/>
            <a:ext cx="11024551" cy="24534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Bahnschrift Light" panose="020B0502040204020203" pitchFamily="34" charset="0"/>
              </a:rPr>
              <a:t>Created a new DataFrame for Total Turnovers ( Both Fumbles and Interceptions )</a:t>
            </a:r>
          </a:p>
          <a:p>
            <a:pPr marL="285750" indent="-285750">
              <a:lnSpc>
                <a:spcPct val="200000"/>
              </a:lnSpc>
              <a:buFont typeface="Arial" panose="020B0604020202020204" pitchFamily="34" charset="0"/>
              <a:buChar char="•"/>
            </a:pPr>
            <a:r>
              <a:rPr lang="en-US" sz="2000" dirty="0">
                <a:latin typeface="Bahnschrift Light" panose="020B0502040204020203" pitchFamily="34" charset="0"/>
              </a:rPr>
              <a:t>Used Manual Binning Technique to Range from 0 – 50 [ 0 – 10 ] , [ 10 – 20 ] </a:t>
            </a:r>
            <a:r>
              <a:rPr lang="en-US" sz="2000" dirty="0" err="1">
                <a:latin typeface="Bahnschrift Light" panose="020B0502040204020203" pitchFamily="34" charset="0"/>
              </a:rPr>
              <a:t>etc</a:t>
            </a:r>
            <a:r>
              <a:rPr lang="en-US" sz="2000" dirty="0">
                <a:latin typeface="Bahnschrift Light" panose="020B0502040204020203" pitchFamily="34" charset="0"/>
              </a:rPr>
              <a:t>…</a:t>
            </a:r>
          </a:p>
          <a:p>
            <a:pPr marL="285750" indent="-285750">
              <a:lnSpc>
                <a:spcPct val="200000"/>
              </a:lnSpc>
              <a:buFont typeface="Arial" panose="020B0604020202020204" pitchFamily="34" charset="0"/>
              <a:buChar char="•"/>
            </a:pPr>
            <a:r>
              <a:rPr lang="en-US" sz="2000" dirty="0" err="1">
                <a:latin typeface="Bahnschrift Light" panose="020B0502040204020203" pitchFamily="34" charset="0"/>
              </a:rPr>
              <a:t>Avg_win_perc</a:t>
            </a:r>
            <a:r>
              <a:rPr lang="en-US" sz="2000" dirty="0">
                <a:latin typeface="Bahnschrift Light" panose="020B0502040204020203" pitchFamily="34" charset="0"/>
              </a:rPr>
              <a:t> is used to calculate average win percentage for each range / bin.</a:t>
            </a:r>
          </a:p>
          <a:p>
            <a:pPr marL="285750" indent="-285750">
              <a:lnSpc>
                <a:spcPct val="200000"/>
              </a:lnSpc>
              <a:buFont typeface="Arial" panose="020B0604020202020204" pitchFamily="34" charset="0"/>
              <a:buChar char="•"/>
            </a:pPr>
            <a:endParaRPr lang="en-US" sz="2000" dirty="0">
              <a:latin typeface="Bahnschrift Light" panose="020B0502040204020203" pitchFamily="34" charset="0"/>
            </a:endParaRPr>
          </a:p>
        </p:txBody>
      </p:sp>
      <p:pic>
        <p:nvPicPr>
          <p:cNvPr id="3" name="Picture 2">
            <a:extLst>
              <a:ext uri="{FF2B5EF4-FFF2-40B4-BE49-F238E27FC236}">
                <a16:creationId xmlns:a16="http://schemas.microsoft.com/office/drawing/2014/main" id="{2CF3C282-ED38-2930-F4E7-92940BA036B7}"/>
              </a:ext>
            </a:extLst>
          </p:cNvPr>
          <p:cNvPicPr>
            <a:picLocks noChangeAspect="1"/>
          </p:cNvPicPr>
          <p:nvPr/>
        </p:nvPicPr>
        <p:blipFill>
          <a:blip r:embed="rId4"/>
          <a:stretch>
            <a:fillRect/>
          </a:stretch>
        </p:blipFill>
        <p:spPr>
          <a:xfrm>
            <a:off x="528568" y="1542674"/>
            <a:ext cx="10909640" cy="2536930"/>
          </a:xfrm>
          <a:prstGeom prst="rect">
            <a:avLst/>
          </a:prstGeom>
        </p:spPr>
      </p:pic>
    </p:spTree>
    <p:extLst>
      <p:ext uri="{BB962C8B-B14F-4D97-AF65-F5344CB8AC3E}">
        <p14:creationId xmlns:p14="http://schemas.microsoft.com/office/powerpoint/2010/main" val="218788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3B9D-AA24-BFA2-3092-6203195FFF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5FE51F-F027-C6A5-5ADD-9EEDDD3B6996}"/>
              </a:ext>
            </a:extLst>
          </p:cNvPr>
          <p:cNvSpPr txBox="1">
            <a:spLocks/>
          </p:cNvSpPr>
          <p:nvPr/>
        </p:nvSpPr>
        <p:spPr>
          <a:xfrm>
            <a:off x="638881" y="457200"/>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600" b="1" dirty="0"/>
              <a:t>More Data Aggregation / Visualization</a:t>
            </a:r>
          </a:p>
        </p:txBody>
      </p:sp>
      <p:pic>
        <p:nvPicPr>
          <p:cNvPr id="7" name="Content Placeholder 6" descr="Signal with solid fill">
            <a:extLst>
              <a:ext uri="{FF2B5EF4-FFF2-40B4-BE49-F238E27FC236}">
                <a16:creationId xmlns:a16="http://schemas.microsoft.com/office/drawing/2014/main" id="{EE2BE6D6-B1FC-392A-C5CF-E3D1248C1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7568" y="573845"/>
            <a:ext cx="914400" cy="914400"/>
          </a:xfrm>
          <a:prstGeom prst="rect">
            <a:avLst/>
          </a:prstGeom>
        </p:spPr>
      </p:pic>
      <p:sp>
        <p:nvSpPr>
          <p:cNvPr id="10" name="TextBox 9">
            <a:extLst>
              <a:ext uri="{FF2B5EF4-FFF2-40B4-BE49-F238E27FC236}">
                <a16:creationId xmlns:a16="http://schemas.microsoft.com/office/drawing/2014/main" id="{8F15F5EC-D258-5858-5275-269E4C08C308}"/>
              </a:ext>
            </a:extLst>
          </p:cNvPr>
          <p:cNvSpPr txBox="1"/>
          <p:nvPr/>
        </p:nvSpPr>
        <p:spPr>
          <a:xfrm>
            <a:off x="802167" y="3963468"/>
            <a:ext cx="9427027" cy="24534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Bahnschrift Light" panose="020B0502040204020203" pitchFamily="34" charset="0"/>
              </a:rPr>
              <a:t>Created a Bar Chart of the Average Win Percentage and the Turnovers Per Season ( Binned )  </a:t>
            </a:r>
          </a:p>
          <a:p>
            <a:pPr marL="285750" indent="-285750">
              <a:lnSpc>
                <a:spcPct val="200000"/>
              </a:lnSpc>
              <a:buFont typeface="Arial" panose="020B0604020202020204" pitchFamily="34" charset="0"/>
              <a:buChar char="•"/>
            </a:pPr>
            <a:r>
              <a:rPr lang="en-US" sz="2000" dirty="0">
                <a:latin typeface="Bahnschrift Light" panose="020B0502040204020203" pitchFamily="34" charset="0"/>
              </a:rPr>
              <a:t>Turnovers Per Season ( X – Axis ) </a:t>
            </a:r>
          </a:p>
          <a:p>
            <a:pPr marL="285750" indent="-285750">
              <a:lnSpc>
                <a:spcPct val="200000"/>
              </a:lnSpc>
              <a:buFont typeface="Arial" panose="020B0604020202020204" pitchFamily="34" charset="0"/>
              <a:buChar char="•"/>
            </a:pPr>
            <a:r>
              <a:rPr lang="en-US" sz="2000" dirty="0">
                <a:latin typeface="Bahnschrift Light" panose="020B0502040204020203" pitchFamily="34" charset="0"/>
              </a:rPr>
              <a:t>Average Win Percentage ( Y – Axis ) </a:t>
            </a:r>
          </a:p>
        </p:txBody>
      </p:sp>
      <p:pic>
        <p:nvPicPr>
          <p:cNvPr id="3" name="Picture 2">
            <a:extLst>
              <a:ext uri="{FF2B5EF4-FFF2-40B4-BE49-F238E27FC236}">
                <a16:creationId xmlns:a16="http://schemas.microsoft.com/office/drawing/2014/main" id="{0E6B38D7-43BB-DFE2-1F6B-D832AF7369C3}"/>
              </a:ext>
            </a:extLst>
          </p:cNvPr>
          <p:cNvPicPr>
            <a:picLocks noChangeAspect="1"/>
          </p:cNvPicPr>
          <p:nvPr/>
        </p:nvPicPr>
        <p:blipFill>
          <a:blip r:embed="rId4"/>
          <a:stretch>
            <a:fillRect/>
          </a:stretch>
        </p:blipFill>
        <p:spPr>
          <a:xfrm>
            <a:off x="959488" y="1674227"/>
            <a:ext cx="8680522" cy="2289241"/>
          </a:xfrm>
          <a:prstGeom prst="rect">
            <a:avLst/>
          </a:prstGeom>
        </p:spPr>
      </p:pic>
    </p:spTree>
    <p:extLst>
      <p:ext uri="{BB962C8B-B14F-4D97-AF65-F5344CB8AC3E}">
        <p14:creationId xmlns:p14="http://schemas.microsoft.com/office/powerpoint/2010/main" val="184522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range to yellow gradient">
            <a:extLst>
              <a:ext uri="{FF2B5EF4-FFF2-40B4-BE49-F238E27FC236}">
                <a16:creationId xmlns:a16="http://schemas.microsoft.com/office/drawing/2014/main" id="{F7FC0962-4C01-C308-B7EE-4E4650816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pic>
        <p:nvPicPr>
          <p:cNvPr id="3074" name="Picture 2">
            <a:extLst>
              <a:ext uri="{FF2B5EF4-FFF2-40B4-BE49-F238E27FC236}">
                <a16:creationId xmlns:a16="http://schemas.microsoft.com/office/drawing/2014/main" id="{3B719D71-CF08-EFB5-96C1-444CEEA62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35" y="260186"/>
            <a:ext cx="7348537" cy="63376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218D15-B77D-73F4-B656-98A008488EE5}"/>
              </a:ext>
            </a:extLst>
          </p:cNvPr>
          <p:cNvSpPr txBox="1"/>
          <p:nvPr/>
        </p:nvSpPr>
        <p:spPr>
          <a:xfrm>
            <a:off x="7887404" y="2073372"/>
            <a:ext cx="4134938" cy="1938992"/>
          </a:xfrm>
          <a:prstGeom prst="rect">
            <a:avLst/>
          </a:prstGeom>
          <a:noFill/>
        </p:spPr>
        <p:txBody>
          <a:bodyPr wrap="square" rtlCol="0">
            <a:spAutoFit/>
          </a:bodyPr>
          <a:lstStyle/>
          <a:p>
            <a:pPr algn="ctr"/>
            <a:r>
              <a:rPr lang="en-US" sz="3000" b="1" dirty="0">
                <a:latin typeface="ADLaM Display" panose="02010000000000000000" pitchFamily="2" charset="0"/>
                <a:ea typeface="ADLaM Display" panose="02010000000000000000" pitchFamily="2" charset="0"/>
                <a:cs typeface="ADLaM Display" panose="02010000000000000000" pitchFamily="2" charset="0"/>
              </a:rPr>
              <a:t>Bar Chart:</a:t>
            </a:r>
          </a:p>
          <a:p>
            <a:pPr algn="ctr"/>
            <a:r>
              <a:rPr lang="en-US" sz="3000" b="1" dirty="0">
                <a:latin typeface="ADLaM Display" panose="02010000000000000000" pitchFamily="2" charset="0"/>
                <a:ea typeface="ADLaM Display" panose="02010000000000000000" pitchFamily="2" charset="0"/>
                <a:cs typeface="ADLaM Display" panose="02010000000000000000" pitchFamily="2" charset="0"/>
              </a:rPr>
              <a:t>Shows the Average Win Percentage and Turnovers Per Season</a:t>
            </a:r>
          </a:p>
        </p:txBody>
      </p:sp>
    </p:spTree>
    <p:extLst>
      <p:ext uri="{BB962C8B-B14F-4D97-AF65-F5344CB8AC3E}">
        <p14:creationId xmlns:p14="http://schemas.microsoft.com/office/powerpoint/2010/main" val="161273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A21A9-826D-3ED9-4DB2-A158829FE641}"/>
              </a:ext>
            </a:extLst>
          </p:cNvPr>
          <p:cNvSpPr>
            <a:spLocks noGrp="1"/>
          </p:cNvSpPr>
          <p:nvPr>
            <p:ph type="title"/>
          </p:nvPr>
        </p:nvSpPr>
        <p:spPr>
          <a:xfrm>
            <a:off x="3989867" y="276447"/>
            <a:ext cx="4212265" cy="1009651"/>
          </a:xfrm>
        </p:spPr>
        <p:txBody>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Conclusion</a:t>
            </a:r>
          </a:p>
        </p:txBody>
      </p:sp>
      <p:pic>
        <p:nvPicPr>
          <p:cNvPr id="6" name="Graphic 5" descr="Checklist with solid fill">
            <a:extLst>
              <a:ext uri="{FF2B5EF4-FFF2-40B4-BE49-F238E27FC236}">
                <a16:creationId xmlns:a16="http://schemas.microsoft.com/office/drawing/2014/main" id="{053D4594-4D8F-1F31-F792-6D2BA87D7E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7248" y="113160"/>
            <a:ext cx="1312867" cy="1312867"/>
          </a:xfrm>
          <a:prstGeom prst="rect">
            <a:avLst/>
          </a:prstGeom>
        </p:spPr>
      </p:pic>
      <p:sp>
        <p:nvSpPr>
          <p:cNvPr id="7" name="TextBox 6">
            <a:extLst>
              <a:ext uri="{FF2B5EF4-FFF2-40B4-BE49-F238E27FC236}">
                <a16:creationId xmlns:a16="http://schemas.microsoft.com/office/drawing/2014/main" id="{24E5935E-B0A3-19E3-F522-FEE727403186}"/>
              </a:ext>
            </a:extLst>
          </p:cNvPr>
          <p:cNvSpPr txBox="1"/>
          <p:nvPr/>
        </p:nvSpPr>
        <p:spPr>
          <a:xfrm>
            <a:off x="136070" y="1426027"/>
            <a:ext cx="11919857" cy="49339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Our findings suggest a positive correlation between total yards per game and the number of wins. Teams that gain more total yards tend to win more games.</a:t>
            </a:r>
          </a:p>
          <a:p>
            <a:pPr marL="285750" indent="-285750">
              <a:lnSpc>
                <a:spcPct val="200000"/>
              </a:lnSpc>
              <a:buFont typeface="Arial" panose="020B0604020202020204" pitchFamily="34" charset="0"/>
              <a:buChar char="•"/>
            </a:pPr>
            <a:r>
              <a:rPr lang="en-US" sz="2000" dirty="0"/>
              <a:t>There is also a negative correlation between turnovers (fumbles and interceptions) and win percentage. Teams with fewer turnovers are more likely to achieve higher win percentages.</a:t>
            </a:r>
          </a:p>
          <a:p>
            <a:pPr marL="285750" indent="-285750">
              <a:lnSpc>
                <a:spcPct val="200000"/>
              </a:lnSpc>
              <a:buFont typeface="Arial" panose="020B0604020202020204" pitchFamily="34" charset="0"/>
              <a:buChar char="•"/>
            </a:pPr>
            <a:r>
              <a:rPr lang="en-US" sz="2000" dirty="0"/>
              <a:t>It's important to note that while there is a clear correlation between total yards and wins, as well as turnovers and win percentage, this relationship is not consistently significant in all cases. Factors such as defense, special teams, and game-specific situations do not directly affect total yards but can significantly influence game outcomes, contributing to variations in these correlations.</a:t>
            </a:r>
          </a:p>
        </p:txBody>
      </p:sp>
    </p:spTree>
    <p:extLst>
      <p:ext uri="{BB962C8B-B14F-4D97-AF65-F5344CB8AC3E}">
        <p14:creationId xmlns:p14="http://schemas.microsoft.com/office/powerpoint/2010/main" val="66637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29F3-6B4A-E9E3-D534-97A32D04F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3D785-B5F6-6660-54B2-D4A433ADED46}"/>
              </a:ext>
            </a:extLst>
          </p:cNvPr>
          <p:cNvSpPr>
            <a:spLocks noGrp="1"/>
          </p:cNvSpPr>
          <p:nvPr>
            <p:ph type="title"/>
          </p:nvPr>
        </p:nvSpPr>
        <p:spPr>
          <a:xfrm>
            <a:off x="838199" y="204334"/>
            <a:ext cx="10515600" cy="859971"/>
          </a:xfrm>
        </p:spPr>
        <p:txBody>
          <a:bodyPr/>
          <a:lstStyle/>
          <a:p>
            <a:pPr algn="ctr"/>
            <a:r>
              <a:rPr lang="en-US" b="1" u="sng" dirty="0">
                <a:latin typeface="Amasis MT Pro Black" panose="020F0502020204030204" pitchFamily="18" charset="0"/>
              </a:rPr>
              <a:t>Problem / Goal</a:t>
            </a:r>
            <a:endParaRPr lang="en-US" u="sng" dirty="0"/>
          </a:p>
        </p:txBody>
      </p:sp>
      <p:pic>
        <p:nvPicPr>
          <p:cNvPr id="5" name="Content Placeholder 4" descr="Football with solid fill">
            <a:extLst>
              <a:ext uri="{FF2B5EF4-FFF2-40B4-BE49-F238E27FC236}">
                <a16:creationId xmlns:a16="http://schemas.microsoft.com/office/drawing/2014/main" id="{6430DD7A-D3DD-63FC-6296-5E142EC76E0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058400" y="205581"/>
            <a:ext cx="914400" cy="914400"/>
          </a:xfrm>
        </p:spPr>
      </p:pic>
      <p:sp>
        <p:nvSpPr>
          <p:cNvPr id="7" name="TextBox 6">
            <a:extLst>
              <a:ext uri="{FF2B5EF4-FFF2-40B4-BE49-F238E27FC236}">
                <a16:creationId xmlns:a16="http://schemas.microsoft.com/office/drawing/2014/main" id="{06D087F2-962D-60C7-79BE-5668C9D2243F}"/>
              </a:ext>
            </a:extLst>
          </p:cNvPr>
          <p:cNvSpPr txBox="1"/>
          <p:nvPr/>
        </p:nvSpPr>
        <p:spPr>
          <a:xfrm>
            <a:off x="446314" y="1064305"/>
            <a:ext cx="11299371" cy="5333832"/>
          </a:xfrm>
          <a:prstGeom prst="rect">
            <a:avLst/>
          </a:prstGeom>
          <a:noFill/>
        </p:spPr>
        <p:txBody>
          <a:bodyPr wrap="square">
            <a:spAutoFit/>
          </a:bodyPr>
          <a:lstStyle/>
          <a:p>
            <a:pPr marL="0" indent="0">
              <a:buNone/>
            </a:pPr>
            <a:endParaRPr lang="en-US" sz="2700" dirty="0">
              <a:latin typeface="Amasis MT Pro Medium" panose="02040604050005020304" pitchFamily="18" charset="0"/>
            </a:endParaRPr>
          </a:p>
          <a:p>
            <a:pPr marL="0" indent="0">
              <a:lnSpc>
                <a:spcPct val="150000"/>
              </a:lnSpc>
              <a:buNone/>
            </a:pPr>
            <a:r>
              <a:rPr lang="en-US" sz="2700" dirty="0">
                <a:latin typeface="Amasis MT Pro Medium" panose="02040604050005020304" pitchFamily="18" charset="0"/>
              </a:rPr>
              <a:t>1 ) Do Teams with Higher Total Yards Per Game Correlate with More Wins?</a:t>
            </a:r>
          </a:p>
          <a:p>
            <a:pPr marL="0" indent="0">
              <a:buNone/>
            </a:pPr>
            <a:endParaRPr lang="en-US" sz="2700" dirty="0">
              <a:latin typeface="Amasis MT Pro Medium" panose="02040604050005020304" pitchFamily="18" charset="0"/>
            </a:endParaRPr>
          </a:p>
          <a:p>
            <a:pPr marL="0" indent="0">
              <a:lnSpc>
                <a:spcPct val="150000"/>
              </a:lnSpc>
              <a:buNone/>
            </a:pPr>
            <a:r>
              <a:rPr lang="en-US" sz="2700" dirty="0">
                <a:latin typeface="Amasis MT Pro Medium" panose="02040604050005020304" pitchFamily="18" charset="0"/>
              </a:rPr>
              <a:t>2 ) Are Turnovers ( Fumbles , Interceptions ) Negatively Correlated With a Team’s Win Percentage? </a:t>
            </a:r>
          </a:p>
          <a:p>
            <a:pPr marL="0" indent="0">
              <a:lnSpc>
                <a:spcPct val="150000"/>
              </a:lnSpc>
              <a:buNone/>
            </a:pPr>
            <a:endParaRPr lang="en-US" sz="2500" dirty="0">
              <a:latin typeface="Amasis MT Pro Medium" panose="02040604050005020304" pitchFamily="18" charset="0"/>
            </a:endParaRPr>
          </a:p>
          <a:p>
            <a:pPr marL="0" indent="0">
              <a:lnSpc>
                <a:spcPct val="150000"/>
              </a:lnSpc>
              <a:buNone/>
            </a:pPr>
            <a:r>
              <a:rPr lang="en-US" dirty="0">
                <a:latin typeface="Amasis MT Pro Medium" panose="02040604050005020304" pitchFamily="18" charset="0"/>
              </a:rPr>
              <a:t>Data Used: </a:t>
            </a:r>
          </a:p>
          <a:p>
            <a:pPr marL="0" indent="0">
              <a:lnSpc>
                <a:spcPct val="150000"/>
              </a:lnSpc>
              <a:buNone/>
            </a:pPr>
            <a:r>
              <a:rPr lang="en-US" dirty="0">
                <a:latin typeface="Amasis MT Pro Medium" panose="02040604050005020304" pitchFamily="18" charset="0"/>
                <a:hlinkClick r:id="rId4"/>
              </a:rPr>
              <a:t>https://github.com/OpenDataO/NFL-Team-Data-2003-2023</a:t>
            </a:r>
            <a:endParaRPr lang="en-US" dirty="0">
              <a:latin typeface="Amasis MT Pro Medium" panose="02040604050005020304" pitchFamily="18" charset="0"/>
            </a:endParaRPr>
          </a:p>
          <a:p>
            <a:pPr marL="0" indent="0">
              <a:lnSpc>
                <a:spcPct val="150000"/>
              </a:lnSpc>
              <a:buNone/>
            </a:pPr>
            <a:endParaRPr lang="en-US" sz="2500" b="1" dirty="0">
              <a:latin typeface="Amasis MT Pro Medium" panose="02040604050005020304" pitchFamily="18" charset="0"/>
            </a:endParaRPr>
          </a:p>
        </p:txBody>
      </p:sp>
    </p:spTree>
    <p:extLst>
      <p:ext uri="{BB962C8B-B14F-4D97-AF65-F5344CB8AC3E}">
        <p14:creationId xmlns:p14="http://schemas.microsoft.com/office/powerpoint/2010/main" val="4151707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B3D4-4F17-91D2-98CF-0AC9917586A4}"/>
              </a:ext>
            </a:extLst>
          </p:cNvPr>
          <p:cNvSpPr>
            <a:spLocks noGrp="1"/>
          </p:cNvSpPr>
          <p:nvPr>
            <p:ph type="title"/>
          </p:nvPr>
        </p:nvSpPr>
        <p:spPr>
          <a:xfrm>
            <a:off x="2830286" y="131446"/>
            <a:ext cx="6270172" cy="935353"/>
          </a:xfrm>
        </p:spPr>
        <p:txBody>
          <a:bodyPr>
            <a:normAutofit fontScale="90000"/>
          </a:bodyPr>
          <a:lstStyle/>
          <a:p>
            <a:pPr algn="ctr"/>
            <a:r>
              <a:rPr lang="en-US" b="1" dirty="0">
                <a:latin typeface="Avenir Next LT Pro" panose="020B0504020202020204" pitchFamily="34" charset="0"/>
                <a:ea typeface="ADLaM Display" panose="020F0502020204030204" pitchFamily="2" charset="0"/>
                <a:cs typeface="ADLaM Display" panose="020F0502020204030204" pitchFamily="2" charset="0"/>
              </a:rPr>
              <a:t>The Plan</a:t>
            </a:r>
            <a:br>
              <a:rPr lang="en-US" b="1" dirty="0">
                <a:latin typeface="Avenir Next LT Pro" panose="020B0504020202020204" pitchFamily="34" charset="0"/>
                <a:ea typeface="ADLaM Display" panose="020F0502020204030204" pitchFamily="2" charset="0"/>
                <a:cs typeface="ADLaM Display" panose="020F0502020204030204" pitchFamily="2" charset="0"/>
              </a:rPr>
            </a:br>
            <a:r>
              <a:rPr lang="en-US" sz="3000" dirty="0">
                <a:latin typeface="Avenir Next LT Pro" panose="020B0504020202020204" pitchFamily="34" charset="0"/>
                <a:ea typeface="ADLaM Display" panose="020F0502020204030204" pitchFamily="2" charset="0"/>
                <a:cs typeface="ADLaM Display" panose="020F0502020204030204" pitchFamily="2" charset="0"/>
              </a:rPr>
              <a:t>Techniques Utilized</a:t>
            </a:r>
          </a:p>
        </p:txBody>
      </p:sp>
      <p:sp>
        <p:nvSpPr>
          <p:cNvPr id="3" name="Content Placeholder 2">
            <a:extLst>
              <a:ext uri="{FF2B5EF4-FFF2-40B4-BE49-F238E27FC236}">
                <a16:creationId xmlns:a16="http://schemas.microsoft.com/office/drawing/2014/main" id="{220B0E1D-237C-0CC8-CD19-4DCAA0370ADA}"/>
              </a:ext>
            </a:extLst>
          </p:cNvPr>
          <p:cNvSpPr>
            <a:spLocks noGrp="1"/>
          </p:cNvSpPr>
          <p:nvPr>
            <p:ph idx="1"/>
          </p:nvPr>
        </p:nvSpPr>
        <p:spPr>
          <a:xfrm>
            <a:off x="751115" y="1251041"/>
            <a:ext cx="10515600" cy="5269547"/>
          </a:xfrm>
        </p:spPr>
        <p:txBody>
          <a:bodyPr>
            <a:normAutofit fontScale="92500" lnSpcReduction="10000"/>
          </a:bodyPr>
          <a:lstStyle/>
          <a:p>
            <a:pPr marL="0" indent="0">
              <a:lnSpc>
                <a:spcPct val="100000"/>
              </a:lnSpc>
              <a:buNone/>
            </a:pPr>
            <a:r>
              <a:rPr lang="en-US" sz="2000" b="1" dirty="0"/>
              <a:t>1 ) Import the Necessary Data and Packages</a:t>
            </a:r>
          </a:p>
          <a:p>
            <a:pPr marL="0" indent="0">
              <a:lnSpc>
                <a:spcPct val="100000"/>
              </a:lnSpc>
              <a:buNone/>
            </a:pPr>
            <a:r>
              <a:rPr lang="en-US" sz="2000" dirty="0"/>
              <a:t>	- Load The CSV File</a:t>
            </a:r>
          </a:p>
          <a:p>
            <a:pPr marL="0" indent="0">
              <a:lnSpc>
                <a:spcPct val="150000"/>
              </a:lnSpc>
              <a:buNone/>
            </a:pPr>
            <a:r>
              <a:rPr lang="en-US" sz="2000" b="1" dirty="0"/>
              <a:t>2 ) Clean the Data</a:t>
            </a:r>
          </a:p>
          <a:p>
            <a:pPr marL="0" indent="0">
              <a:lnSpc>
                <a:spcPct val="110000"/>
              </a:lnSpc>
              <a:buNone/>
            </a:pPr>
            <a:r>
              <a:rPr lang="en-US" sz="2000" b="1" dirty="0"/>
              <a:t>	</a:t>
            </a:r>
            <a:r>
              <a:rPr lang="en-US" sz="2000" dirty="0"/>
              <a:t>- Handle Missing Values, Filter Key Variables and Standardize Column Data Types</a:t>
            </a:r>
            <a:endParaRPr lang="en-US" sz="2000" b="1" dirty="0"/>
          </a:p>
          <a:p>
            <a:pPr marL="0" indent="0">
              <a:lnSpc>
                <a:spcPct val="150000"/>
              </a:lnSpc>
              <a:buNone/>
            </a:pPr>
            <a:r>
              <a:rPr lang="en-US" sz="2000" b="1" dirty="0"/>
              <a:t>3 ) Use the </a:t>
            </a:r>
            <a:r>
              <a:rPr lang="en-US" sz="2000" b="1" i="1" dirty="0"/>
              <a:t>Pandas</a:t>
            </a:r>
            <a:r>
              <a:rPr lang="en-US" sz="2000" b="1" dirty="0"/>
              <a:t> Package</a:t>
            </a:r>
          </a:p>
          <a:p>
            <a:pPr marL="0" indent="0">
              <a:lnSpc>
                <a:spcPct val="100000"/>
              </a:lnSpc>
              <a:buNone/>
            </a:pPr>
            <a:r>
              <a:rPr lang="en-US" sz="2000" b="1" dirty="0"/>
              <a:t>	</a:t>
            </a:r>
            <a:r>
              <a:rPr lang="en-US" sz="2000" dirty="0"/>
              <a:t>- Summarize the Data with Descriptive Statistics </a:t>
            </a:r>
            <a:endParaRPr lang="en-US" sz="2000" b="1" dirty="0"/>
          </a:p>
          <a:p>
            <a:pPr marL="0" indent="0">
              <a:lnSpc>
                <a:spcPct val="150000"/>
              </a:lnSpc>
              <a:buNone/>
            </a:pPr>
            <a:r>
              <a:rPr lang="en-US" sz="2000" b="1" dirty="0"/>
              <a:t>4) Identify Teams With Most and Least Wins </a:t>
            </a:r>
          </a:p>
          <a:p>
            <a:pPr marL="0" indent="0">
              <a:lnSpc>
                <a:spcPct val="150000"/>
              </a:lnSpc>
              <a:buNone/>
            </a:pPr>
            <a:r>
              <a:rPr lang="en-US" sz="2000" b="1" dirty="0"/>
              <a:t>5) Identify Teams With Most and Least Total Yards </a:t>
            </a:r>
          </a:p>
          <a:p>
            <a:pPr marL="0" indent="0">
              <a:lnSpc>
                <a:spcPct val="150000"/>
              </a:lnSpc>
              <a:buNone/>
            </a:pPr>
            <a:r>
              <a:rPr lang="en-US" sz="2000" b="1" dirty="0"/>
              <a:t>6) Create Visualizations </a:t>
            </a:r>
          </a:p>
          <a:p>
            <a:pPr marL="0" indent="0">
              <a:lnSpc>
                <a:spcPct val="100000"/>
              </a:lnSpc>
              <a:buNone/>
            </a:pPr>
            <a:r>
              <a:rPr lang="en-US" sz="2000" b="1" dirty="0"/>
              <a:t>	</a:t>
            </a:r>
            <a:r>
              <a:rPr lang="en-US" sz="2000" dirty="0"/>
              <a:t>- Generate Scatterplots and Bar Charts to Illustrate Findings</a:t>
            </a:r>
          </a:p>
          <a:p>
            <a:pPr marL="0" indent="0">
              <a:lnSpc>
                <a:spcPct val="160000"/>
              </a:lnSpc>
              <a:buNone/>
            </a:pPr>
            <a:r>
              <a:rPr lang="en-US" sz="2000" b="1" dirty="0"/>
              <a:t>7) Draw Conclusions</a:t>
            </a:r>
          </a:p>
          <a:p>
            <a:pPr marL="0" indent="0">
              <a:lnSpc>
                <a:spcPct val="170000"/>
              </a:lnSpc>
              <a:buNone/>
            </a:pPr>
            <a:endParaRPr lang="en-US" sz="2000" b="1" dirty="0"/>
          </a:p>
        </p:txBody>
      </p:sp>
      <p:pic>
        <p:nvPicPr>
          <p:cNvPr id="5" name="Graphic 4" descr="Checklist with solid fill">
            <a:extLst>
              <a:ext uri="{FF2B5EF4-FFF2-40B4-BE49-F238E27FC236}">
                <a16:creationId xmlns:a16="http://schemas.microsoft.com/office/drawing/2014/main" id="{4BC31D52-EED9-0569-6DCB-45310465E7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9287" y="152399"/>
            <a:ext cx="914400" cy="914400"/>
          </a:xfrm>
          <a:prstGeom prst="rect">
            <a:avLst/>
          </a:prstGeom>
        </p:spPr>
      </p:pic>
    </p:spTree>
    <p:extLst>
      <p:ext uri="{BB962C8B-B14F-4D97-AF65-F5344CB8AC3E}">
        <p14:creationId xmlns:p14="http://schemas.microsoft.com/office/powerpoint/2010/main" val="234820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C532-9239-C262-B639-ABC4DE09079A}"/>
              </a:ext>
            </a:extLst>
          </p:cNvPr>
          <p:cNvSpPr>
            <a:spLocks noGrp="1"/>
          </p:cNvSpPr>
          <p:nvPr>
            <p:ph type="title"/>
          </p:nvPr>
        </p:nvSpPr>
        <p:spPr>
          <a:xfrm>
            <a:off x="475690" y="18253"/>
            <a:ext cx="10515600" cy="1325563"/>
          </a:xfrm>
        </p:spPr>
        <p:txBody>
          <a:bodyPr/>
          <a:lstStyle/>
          <a:p>
            <a:pPr algn="ctr"/>
            <a:r>
              <a:rPr lang="en-US" sz="4400" b="1" dirty="0">
                <a:latin typeface="ADLaM Display" panose="02010000000000000000" pitchFamily="2" charset="0"/>
                <a:ea typeface="ADLaM Display" panose="02010000000000000000" pitchFamily="2" charset="0"/>
                <a:cs typeface="ADLaM Display" panose="02010000000000000000" pitchFamily="2" charset="0"/>
              </a:rPr>
              <a:t>Step 1: Importing Data and Packages</a:t>
            </a:r>
            <a:endParaRPr lang="en-US" dirty="0"/>
          </a:p>
        </p:txBody>
      </p:sp>
      <p:pic>
        <p:nvPicPr>
          <p:cNvPr id="4" name="Graphic 3" descr="Box with solid fill">
            <a:extLst>
              <a:ext uri="{FF2B5EF4-FFF2-40B4-BE49-F238E27FC236}">
                <a16:creationId xmlns:a16="http://schemas.microsoft.com/office/drawing/2014/main" id="{1C092381-E7A3-F917-44F1-83A9DBD4F7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04204" y="155239"/>
            <a:ext cx="1051592" cy="1051592"/>
          </a:xfrm>
          <a:prstGeom prst="rect">
            <a:avLst/>
          </a:prstGeom>
        </p:spPr>
      </p:pic>
      <p:sp>
        <p:nvSpPr>
          <p:cNvPr id="7" name="TextBox 6">
            <a:extLst>
              <a:ext uri="{FF2B5EF4-FFF2-40B4-BE49-F238E27FC236}">
                <a16:creationId xmlns:a16="http://schemas.microsoft.com/office/drawing/2014/main" id="{3BC08157-7BB0-8489-1630-9994E8AB3158}"/>
              </a:ext>
            </a:extLst>
          </p:cNvPr>
          <p:cNvSpPr txBox="1"/>
          <p:nvPr/>
        </p:nvSpPr>
        <p:spPr>
          <a:xfrm>
            <a:off x="963528" y="4652392"/>
            <a:ext cx="10264944" cy="1615827"/>
          </a:xfrm>
          <a:prstGeom prst="rect">
            <a:avLst/>
          </a:prstGeom>
          <a:noFill/>
        </p:spPr>
        <p:txBody>
          <a:bodyPr wrap="square" rtlCol="0">
            <a:spAutoFit/>
          </a:bodyPr>
          <a:lstStyle/>
          <a:p>
            <a:pPr marL="285750" indent="-285750">
              <a:buFont typeface="Arial" panose="020B0604020202020204" pitchFamily="34" charset="0"/>
              <a:buChar char="•"/>
            </a:pPr>
            <a:r>
              <a:rPr lang="en-US" sz="2400" dirty="0"/>
              <a:t>Pandas library will be used for data manipulation, cleaning and analysis</a:t>
            </a:r>
          </a:p>
          <a:p>
            <a:pPr marL="285750" indent="-285750">
              <a:buFont typeface="Arial" panose="020B0604020202020204" pitchFamily="34" charset="0"/>
              <a:buChar char="•"/>
            </a:pPr>
            <a:r>
              <a:rPr lang="en-US" sz="2500" dirty="0"/>
              <a:t>NumPy library will be used for numerical computations, handling arrays and supporting data manipulation</a:t>
            </a:r>
          </a:p>
          <a:p>
            <a:pPr marL="285750" indent="-285750">
              <a:buFont typeface="Arial" panose="020B0604020202020204" pitchFamily="34" charset="0"/>
              <a:buChar char="•"/>
            </a:pPr>
            <a:r>
              <a:rPr lang="en-US" sz="2500" dirty="0"/>
              <a:t>MatPlotLib library will be used for creating visualizations </a:t>
            </a:r>
          </a:p>
        </p:txBody>
      </p:sp>
      <p:pic>
        <p:nvPicPr>
          <p:cNvPr id="13" name="Picture 12">
            <a:extLst>
              <a:ext uri="{FF2B5EF4-FFF2-40B4-BE49-F238E27FC236}">
                <a16:creationId xmlns:a16="http://schemas.microsoft.com/office/drawing/2014/main" id="{EB7B3BD4-1FA9-39F2-DF78-B61370B00380}"/>
              </a:ext>
            </a:extLst>
          </p:cNvPr>
          <p:cNvPicPr>
            <a:picLocks noChangeAspect="1"/>
          </p:cNvPicPr>
          <p:nvPr/>
        </p:nvPicPr>
        <p:blipFill>
          <a:blip r:embed="rId4"/>
          <a:stretch>
            <a:fillRect/>
          </a:stretch>
        </p:blipFill>
        <p:spPr>
          <a:xfrm>
            <a:off x="1675672" y="1103823"/>
            <a:ext cx="6140271" cy="3430562"/>
          </a:xfrm>
          <a:prstGeom prst="rect">
            <a:avLst/>
          </a:prstGeom>
        </p:spPr>
      </p:pic>
    </p:spTree>
    <p:extLst>
      <p:ext uri="{BB962C8B-B14F-4D97-AF65-F5344CB8AC3E}">
        <p14:creationId xmlns:p14="http://schemas.microsoft.com/office/powerpoint/2010/main" val="338115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92B-8EFE-5EE3-50FB-7629E0967EDA}"/>
              </a:ext>
            </a:extLst>
          </p:cNvPr>
          <p:cNvSpPr>
            <a:spLocks noGrp="1"/>
          </p:cNvSpPr>
          <p:nvPr>
            <p:ph type="title"/>
          </p:nvPr>
        </p:nvSpPr>
        <p:spPr>
          <a:xfrm>
            <a:off x="838200" y="255089"/>
            <a:ext cx="10515600" cy="821418"/>
          </a:xfrm>
        </p:spPr>
        <p:txBody>
          <a:bodyPr/>
          <a:lstStyle/>
          <a:p>
            <a:pPr algn="ctr"/>
            <a:r>
              <a:rPr lang="en-US" sz="4400" b="1" dirty="0">
                <a:latin typeface="ADLaM Display" panose="02010000000000000000" pitchFamily="2" charset="0"/>
                <a:ea typeface="ADLaM Display" panose="02010000000000000000" pitchFamily="2" charset="0"/>
                <a:cs typeface="ADLaM Display" panose="02010000000000000000" pitchFamily="2" charset="0"/>
              </a:rPr>
              <a:t>Step 1: Importing Data and Packages</a:t>
            </a:r>
            <a:endParaRPr lang="en-US" dirty="0"/>
          </a:p>
        </p:txBody>
      </p:sp>
      <p:pic>
        <p:nvPicPr>
          <p:cNvPr id="7" name="Content Placeholder 6">
            <a:extLst>
              <a:ext uri="{FF2B5EF4-FFF2-40B4-BE49-F238E27FC236}">
                <a16:creationId xmlns:a16="http://schemas.microsoft.com/office/drawing/2014/main" id="{C3410FEF-9CAB-5995-8B77-F509B718BD81}"/>
              </a:ext>
            </a:extLst>
          </p:cNvPr>
          <p:cNvPicPr>
            <a:picLocks noGrp="1" noChangeAspect="1"/>
          </p:cNvPicPr>
          <p:nvPr>
            <p:ph idx="1"/>
          </p:nvPr>
        </p:nvPicPr>
        <p:blipFill>
          <a:blip r:embed="rId2"/>
          <a:stretch>
            <a:fillRect/>
          </a:stretch>
        </p:blipFill>
        <p:spPr>
          <a:xfrm>
            <a:off x="2609881" y="1248681"/>
            <a:ext cx="9427030" cy="5250090"/>
          </a:xfrm>
        </p:spPr>
      </p:pic>
      <p:pic>
        <p:nvPicPr>
          <p:cNvPr id="8" name="Graphic 7" descr="Magnifying glass with solid fill">
            <a:extLst>
              <a:ext uri="{FF2B5EF4-FFF2-40B4-BE49-F238E27FC236}">
                <a16:creationId xmlns:a16="http://schemas.microsoft.com/office/drawing/2014/main" id="{2C9C05D5-A0E4-41E5-4D26-51A95FA28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55089" y="3267348"/>
            <a:ext cx="2322801" cy="2322801"/>
          </a:xfrm>
          <a:prstGeom prst="rect">
            <a:avLst/>
          </a:prstGeom>
        </p:spPr>
      </p:pic>
      <p:sp>
        <p:nvSpPr>
          <p:cNvPr id="10" name="TextBox 9">
            <a:extLst>
              <a:ext uri="{FF2B5EF4-FFF2-40B4-BE49-F238E27FC236}">
                <a16:creationId xmlns:a16="http://schemas.microsoft.com/office/drawing/2014/main" id="{6667F064-564C-4FD0-B667-920E6417FEFB}"/>
              </a:ext>
            </a:extLst>
          </p:cNvPr>
          <p:cNvSpPr txBox="1"/>
          <p:nvPr/>
        </p:nvSpPr>
        <p:spPr>
          <a:xfrm>
            <a:off x="43543" y="1907336"/>
            <a:ext cx="2477890" cy="1015663"/>
          </a:xfrm>
          <a:prstGeom prst="rect">
            <a:avLst/>
          </a:prstGeom>
          <a:noFill/>
        </p:spPr>
        <p:txBody>
          <a:bodyPr wrap="square">
            <a:spAutoFit/>
          </a:bodyPr>
          <a:lstStyle/>
          <a:p>
            <a:pPr marL="285750" indent="-285750">
              <a:buFont typeface="Arial" panose="020B0604020202020204" pitchFamily="34" charset="0"/>
              <a:buChar char="•"/>
            </a:pPr>
            <a:r>
              <a:rPr lang="en-US" sz="2000" dirty="0"/>
              <a:t>Sneak peak inside the dataset we’re using</a:t>
            </a:r>
          </a:p>
        </p:txBody>
      </p:sp>
    </p:spTree>
    <p:extLst>
      <p:ext uri="{BB962C8B-B14F-4D97-AF65-F5344CB8AC3E}">
        <p14:creationId xmlns:p14="http://schemas.microsoft.com/office/powerpoint/2010/main" val="351719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A545-B633-D8F7-E3B2-9DC30FA21D0C}"/>
              </a:ext>
            </a:extLst>
          </p:cNvPr>
          <p:cNvSpPr>
            <a:spLocks noGrp="1"/>
          </p:cNvSpPr>
          <p:nvPr>
            <p:ph type="title"/>
          </p:nvPr>
        </p:nvSpPr>
        <p:spPr>
          <a:xfrm>
            <a:off x="838200" y="224281"/>
            <a:ext cx="10341852" cy="620826"/>
          </a:xfrm>
        </p:spPr>
        <p:txBody>
          <a:bodyPr>
            <a:normAutofit/>
          </a:bodyPr>
          <a:lstStyle/>
          <a:p>
            <a:pPr algn="ctr"/>
            <a:r>
              <a:rPr lang="en-US" sz="3800" b="1" dirty="0">
                <a:latin typeface="ADLaM Display" panose="02010000000000000000" pitchFamily="2" charset="0"/>
                <a:ea typeface="ADLaM Display" panose="02010000000000000000" pitchFamily="2" charset="0"/>
                <a:cs typeface="ADLaM Display" panose="02010000000000000000" pitchFamily="2" charset="0"/>
              </a:rPr>
              <a:t>Step 2: Cleaning Data</a:t>
            </a:r>
            <a:endParaRPr lang="en-US" sz="3800" dirty="0"/>
          </a:p>
        </p:txBody>
      </p:sp>
      <p:pic>
        <p:nvPicPr>
          <p:cNvPr id="6" name="Graphic 5" descr="Mop and bucket with solid fill">
            <a:extLst>
              <a:ext uri="{FF2B5EF4-FFF2-40B4-BE49-F238E27FC236}">
                <a16:creationId xmlns:a16="http://schemas.microsoft.com/office/drawing/2014/main" id="{8C59DE99-D059-B424-5357-96FB22478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5985" y="89674"/>
            <a:ext cx="1255629" cy="1255629"/>
          </a:xfrm>
          <a:prstGeom prst="rect">
            <a:avLst/>
          </a:prstGeom>
        </p:spPr>
      </p:pic>
      <p:pic>
        <p:nvPicPr>
          <p:cNvPr id="8" name="Picture 7">
            <a:extLst>
              <a:ext uri="{FF2B5EF4-FFF2-40B4-BE49-F238E27FC236}">
                <a16:creationId xmlns:a16="http://schemas.microsoft.com/office/drawing/2014/main" id="{7B5DBEB7-913A-788F-188D-5003FAA09199}"/>
              </a:ext>
            </a:extLst>
          </p:cNvPr>
          <p:cNvPicPr>
            <a:picLocks noChangeAspect="1"/>
          </p:cNvPicPr>
          <p:nvPr/>
        </p:nvPicPr>
        <p:blipFill>
          <a:blip r:embed="rId4"/>
          <a:stretch>
            <a:fillRect/>
          </a:stretch>
        </p:blipFill>
        <p:spPr>
          <a:xfrm>
            <a:off x="516315" y="979714"/>
            <a:ext cx="10129505" cy="3813979"/>
          </a:xfrm>
          <a:prstGeom prst="rect">
            <a:avLst/>
          </a:prstGeom>
        </p:spPr>
      </p:pic>
      <p:sp>
        <p:nvSpPr>
          <p:cNvPr id="10" name="TextBox 9">
            <a:extLst>
              <a:ext uri="{FF2B5EF4-FFF2-40B4-BE49-F238E27FC236}">
                <a16:creationId xmlns:a16="http://schemas.microsoft.com/office/drawing/2014/main" id="{F59FBA67-E75F-1EC8-1ED9-A17C33149DF3}"/>
              </a:ext>
            </a:extLst>
          </p:cNvPr>
          <p:cNvSpPr txBox="1"/>
          <p:nvPr/>
        </p:nvSpPr>
        <p:spPr>
          <a:xfrm>
            <a:off x="516315" y="4903600"/>
            <a:ext cx="9514129" cy="14147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Bahnschrift Light" panose="020B0502040204020203" pitchFamily="34" charset="0"/>
              </a:rPr>
              <a:t>Fill Missing Values in the Dataset With Zeros</a:t>
            </a:r>
          </a:p>
          <a:p>
            <a:pPr marL="285750" indent="-285750">
              <a:lnSpc>
                <a:spcPct val="150000"/>
              </a:lnSpc>
              <a:buFont typeface="Arial" panose="020B0604020202020204" pitchFamily="34" charset="0"/>
              <a:buChar char="•"/>
            </a:pPr>
            <a:r>
              <a:rPr lang="en-US" sz="2000" dirty="0">
                <a:latin typeface="Bahnschrift Light" panose="020B0502040204020203" pitchFamily="34" charset="0"/>
              </a:rPr>
              <a:t>Convert the relevant columns to numeric for easier access / use</a:t>
            </a:r>
          </a:p>
          <a:p>
            <a:pPr marL="285750" indent="-285750">
              <a:lnSpc>
                <a:spcPct val="150000"/>
              </a:lnSpc>
              <a:buFont typeface="Arial" panose="020B0604020202020204" pitchFamily="34" charset="0"/>
              <a:buChar char="•"/>
            </a:pPr>
            <a:r>
              <a:rPr lang="en-US" sz="2000" dirty="0">
                <a:latin typeface="Bahnschrift Light" panose="020B0502040204020203" pitchFamily="34" charset="0"/>
              </a:rPr>
              <a:t>Ensure ONLY Specific Key Columns are Free of NaN Values</a:t>
            </a:r>
          </a:p>
        </p:txBody>
      </p:sp>
    </p:spTree>
    <p:extLst>
      <p:ext uri="{BB962C8B-B14F-4D97-AF65-F5344CB8AC3E}">
        <p14:creationId xmlns:p14="http://schemas.microsoft.com/office/powerpoint/2010/main" val="244708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8CB2E-BD6F-C4B1-ED2B-8A88B6606B69}"/>
              </a:ext>
            </a:extLst>
          </p:cNvPr>
          <p:cNvSpPr>
            <a:spLocks noGrp="1"/>
          </p:cNvSpPr>
          <p:nvPr>
            <p:ph type="title"/>
          </p:nvPr>
        </p:nvSpPr>
        <p:spPr>
          <a:xfrm>
            <a:off x="6739128" y="896067"/>
            <a:ext cx="4818888" cy="1476801"/>
          </a:xfrm>
        </p:spPr>
        <p:txBody>
          <a:bodyPr anchor="b">
            <a:noAutofit/>
          </a:bodyPr>
          <a:lstStyle/>
          <a:p>
            <a:pPr algn="ctr"/>
            <a:r>
              <a:rPr lang="en-US" sz="5000" b="1" dirty="0">
                <a:latin typeface="ADLaM Display" panose="02010000000000000000" pitchFamily="2" charset="0"/>
                <a:ea typeface="ADLaM Display" panose="02010000000000000000" pitchFamily="2" charset="0"/>
                <a:cs typeface="ADLaM Display" panose="02010000000000000000" pitchFamily="2" charset="0"/>
              </a:rPr>
              <a:t>Step 2: Cleaning Data</a:t>
            </a:r>
            <a:endParaRPr lang="en-US" sz="5000" b="1" u="sng" dirty="0"/>
          </a:p>
        </p:txBody>
      </p:sp>
      <p:pic>
        <p:nvPicPr>
          <p:cNvPr id="5" name="Picture 4" descr="A screenshot of a computer code&#10;&#10;Description automatically generated">
            <a:extLst>
              <a:ext uri="{FF2B5EF4-FFF2-40B4-BE49-F238E27FC236}">
                <a16:creationId xmlns:a16="http://schemas.microsoft.com/office/drawing/2014/main" id="{E7189DB4-4E11-1AA2-F00D-293F0986837E}"/>
              </a:ext>
            </a:extLst>
          </p:cNvPr>
          <p:cNvPicPr>
            <a:picLocks noChangeAspect="1"/>
          </p:cNvPicPr>
          <p:nvPr/>
        </p:nvPicPr>
        <p:blipFill>
          <a:blip r:embed="rId2"/>
          <a:stretch>
            <a:fillRect/>
          </a:stretch>
        </p:blipFill>
        <p:spPr>
          <a:xfrm>
            <a:off x="633984" y="304809"/>
            <a:ext cx="5541437" cy="5910866"/>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Mop and bucket outline">
            <a:extLst>
              <a:ext uri="{FF2B5EF4-FFF2-40B4-BE49-F238E27FC236}">
                <a16:creationId xmlns:a16="http://schemas.microsoft.com/office/drawing/2014/main" id="{7075F40E-A178-F16D-E776-D58493E3654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570030" y="107749"/>
            <a:ext cx="1228780" cy="1228780"/>
          </a:xfrm>
        </p:spPr>
      </p:pic>
      <p:sp>
        <p:nvSpPr>
          <p:cNvPr id="14" name="TextBox 13">
            <a:extLst>
              <a:ext uri="{FF2B5EF4-FFF2-40B4-BE49-F238E27FC236}">
                <a16:creationId xmlns:a16="http://schemas.microsoft.com/office/drawing/2014/main" id="{0E0933CB-4C1F-6123-746C-AD21C6170D77}"/>
              </a:ext>
            </a:extLst>
          </p:cNvPr>
          <p:cNvSpPr txBox="1"/>
          <p:nvPr/>
        </p:nvSpPr>
        <p:spPr>
          <a:xfrm>
            <a:off x="6175421" y="2598202"/>
            <a:ext cx="5735467" cy="37367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300" dirty="0"/>
              <a:t>After Doing our Data Cleaning From the Last Slide, We Can Check if We Did it Correctly.</a:t>
            </a:r>
          </a:p>
          <a:p>
            <a:pPr marL="285750" indent="-285750">
              <a:lnSpc>
                <a:spcPct val="150000"/>
              </a:lnSpc>
              <a:buFont typeface="Arial" panose="020B0604020202020204" pitchFamily="34" charset="0"/>
              <a:buChar char="•"/>
            </a:pPr>
            <a:r>
              <a:rPr lang="en-US" sz="2300" dirty="0"/>
              <a:t>We use “</a:t>
            </a:r>
            <a:r>
              <a:rPr lang="en-US" sz="2300" dirty="0" err="1"/>
              <a:t>isnull</a:t>
            </a:r>
            <a:r>
              <a:rPr lang="en-US" sz="2300" dirty="0"/>
              <a:t>().sum() for our Clean DataFrame.</a:t>
            </a:r>
          </a:p>
          <a:p>
            <a:pPr marL="285750" indent="-285750">
              <a:lnSpc>
                <a:spcPct val="150000"/>
              </a:lnSpc>
              <a:buFont typeface="Arial" panose="020B0604020202020204" pitchFamily="34" charset="0"/>
              <a:buChar char="•"/>
            </a:pPr>
            <a:r>
              <a:rPr lang="en-US" sz="2300" dirty="0"/>
              <a:t>It Should Return 0 For All of Our Key Columns, Replacing All NaN Values. </a:t>
            </a:r>
          </a:p>
        </p:txBody>
      </p:sp>
    </p:spTree>
    <p:extLst>
      <p:ext uri="{BB962C8B-B14F-4D97-AF65-F5344CB8AC3E}">
        <p14:creationId xmlns:p14="http://schemas.microsoft.com/office/powerpoint/2010/main" val="2288778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CFB-ECDE-E429-4B6E-0829624E7DD3}"/>
              </a:ext>
            </a:extLst>
          </p:cNvPr>
          <p:cNvSpPr>
            <a:spLocks noGrp="1"/>
          </p:cNvSpPr>
          <p:nvPr>
            <p:ph type="title"/>
          </p:nvPr>
        </p:nvSpPr>
        <p:spPr>
          <a:xfrm>
            <a:off x="761999" y="340857"/>
            <a:ext cx="10515600" cy="679904"/>
          </a:xfrm>
        </p:spPr>
        <p:txBody>
          <a:bodyPr>
            <a:normAutofit fontScale="90000"/>
          </a:bodyPr>
          <a:lstStyle/>
          <a:p>
            <a:pPr algn="ctr"/>
            <a:r>
              <a:rPr lang="en-US" sz="4400" b="1" dirty="0">
                <a:latin typeface="ADLaM Display" panose="02010000000000000000" pitchFamily="2" charset="0"/>
                <a:ea typeface="ADLaM Display" panose="02010000000000000000" pitchFamily="2" charset="0"/>
                <a:cs typeface="ADLaM Display" panose="02010000000000000000" pitchFamily="2" charset="0"/>
              </a:rPr>
              <a:t>Step 3: Basic Statistical Observations</a:t>
            </a:r>
            <a:endParaRPr lang="en-US" dirty="0"/>
          </a:p>
        </p:txBody>
      </p:sp>
      <p:pic>
        <p:nvPicPr>
          <p:cNvPr id="7" name="Graphic 6" descr="Presentation with bar chart with solid fill">
            <a:extLst>
              <a:ext uri="{FF2B5EF4-FFF2-40B4-BE49-F238E27FC236}">
                <a16:creationId xmlns:a16="http://schemas.microsoft.com/office/drawing/2014/main" id="{53DCDC4A-8B5E-1E3D-0994-047887946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6985" y="43995"/>
            <a:ext cx="1273629" cy="1273629"/>
          </a:xfrm>
          <a:prstGeom prst="rect">
            <a:avLst/>
          </a:prstGeom>
        </p:spPr>
      </p:pic>
      <p:pic>
        <p:nvPicPr>
          <p:cNvPr id="9" name="Picture 8">
            <a:extLst>
              <a:ext uri="{FF2B5EF4-FFF2-40B4-BE49-F238E27FC236}">
                <a16:creationId xmlns:a16="http://schemas.microsoft.com/office/drawing/2014/main" id="{5C80964C-0903-06E3-EEDA-2DC0E460736B}"/>
              </a:ext>
            </a:extLst>
          </p:cNvPr>
          <p:cNvPicPr>
            <a:picLocks noChangeAspect="1"/>
          </p:cNvPicPr>
          <p:nvPr/>
        </p:nvPicPr>
        <p:blipFill>
          <a:blip r:embed="rId4"/>
          <a:stretch>
            <a:fillRect/>
          </a:stretch>
        </p:blipFill>
        <p:spPr>
          <a:xfrm>
            <a:off x="378796" y="1239724"/>
            <a:ext cx="9403810" cy="4311990"/>
          </a:xfrm>
          <a:prstGeom prst="rect">
            <a:avLst/>
          </a:prstGeom>
        </p:spPr>
      </p:pic>
      <p:sp>
        <p:nvSpPr>
          <p:cNvPr id="11" name="TextBox 10">
            <a:extLst>
              <a:ext uri="{FF2B5EF4-FFF2-40B4-BE49-F238E27FC236}">
                <a16:creationId xmlns:a16="http://schemas.microsoft.com/office/drawing/2014/main" id="{3F6A0DF0-CCC7-212F-AFAF-878FAE63130A}"/>
              </a:ext>
            </a:extLst>
          </p:cNvPr>
          <p:cNvSpPr txBox="1"/>
          <p:nvPr/>
        </p:nvSpPr>
        <p:spPr>
          <a:xfrm>
            <a:off x="7059386" y="3265818"/>
            <a:ext cx="5040086" cy="21134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Bahnschrift Light" panose="020B0502040204020203" pitchFamily="34" charset="0"/>
              </a:rPr>
              <a:t>This is Some Basic Data Analysis using the Pandas library that shows the median, min etc.. for each variable in the Data Frame</a:t>
            </a:r>
          </a:p>
          <a:p>
            <a:pPr marL="285750" indent="-285750">
              <a:lnSpc>
                <a:spcPct val="150000"/>
              </a:lnSpc>
              <a:buFont typeface="Arial" panose="020B0604020202020204" pitchFamily="34" charset="0"/>
              <a:buChar char="•"/>
            </a:pPr>
            <a:r>
              <a:rPr lang="en-US" dirty="0">
                <a:latin typeface="Bahnschrift Light" panose="020B0502040204020203" pitchFamily="34" charset="0"/>
              </a:rPr>
              <a:t>For Example, We Can See That the Average Wins Per Season for a Team is 8.05</a:t>
            </a:r>
          </a:p>
        </p:txBody>
      </p:sp>
    </p:spTree>
    <p:extLst>
      <p:ext uri="{BB962C8B-B14F-4D97-AF65-F5344CB8AC3E}">
        <p14:creationId xmlns:p14="http://schemas.microsoft.com/office/powerpoint/2010/main" val="2939827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1005</TotalTime>
  <Words>1142</Words>
  <Application>Microsoft Office PowerPoint</Application>
  <PresentationFormat>Widescreen</PresentationFormat>
  <Paragraphs>108</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ADLaM Display</vt:lpstr>
      <vt:lpstr>Amasis MT Pro Black</vt:lpstr>
      <vt:lpstr>Amasis MT Pro Medium</vt:lpstr>
      <vt:lpstr>Aptos</vt:lpstr>
      <vt:lpstr>Aptos Display</vt:lpstr>
      <vt:lpstr>Arial</vt:lpstr>
      <vt:lpstr>Avenir Next LT Pro</vt:lpstr>
      <vt:lpstr>Bahnschrift Light</vt:lpstr>
      <vt:lpstr>Calibri</vt:lpstr>
      <vt:lpstr>Calibri Light</vt:lpstr>
      <vt:lpstr>Office Theme</vt:lpstr>
      <vt:lpstr>Success Through Sports Analytics:  Analyzing Yards, Turnovers, and Winning Trends</vt:lpstr>
      <vt:lpstr>Introduction</vt:lpstr>
      <vt:lpstr>Problem / Goal</vt:lpstr>
      <vt:lpstr>The Plan Techniques Utilized</vt:lpstr>
      <vt:lpstr>Step 1: Importing Data and Packages</vt:lpstr>
      <vt:lpstr>Step 1: Importing Data and Packages</vt:lpstr>
      <vt:lpstr>Step 2: Cleaning Data</vt:lpstr>
      <vt:lpstr>Step 2: Cleaning Data</vt:lpstr>
      <vt:lpstr>Step 3: Basic Statistical Observations</vt:lpstr>
      <vt:lpstr>Step 4: Finding Team with the Most Wins </vt:lpstr>
      <vt:lpstr>Step 4: Finding Team with the Most Losses</vt:lpstr>
      <vt:lpstr>PowerPoint Presentation</vt:lpstr>
      <vt:lpstr>PowerPoint Presentation</vt:lpstr>
      <vt:lpstr>Step 5: Finding Team with the Most Yards</vt:lpstr>
      <vt:lpstr>Step 5: Finding Team with the Lowest Yards</vt:lpstr>
      <vt:lpstr>PowerPoint Presentation</vt:lpstr>
      <vt:lpstr>PowerPoint Presentation</vt:lpstr>
      <vt:lpstr>Step 6: Data Aggregation / Visualization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Dalco,Zane</dc:creator>
  <cp:lastModifiedBy>Dalco,Zane</cp:lastModifiedBy>
  <cp:revision>15</cp:revision>
  <dcterms:created xsi:type="dcterms:W3CDTF">2024-12-02T03:32:46Z</dcterms:created>
  <dcterms:modified xsi:type="dcterms:W3CDTF">2025-01-06T06:41:17Z</dcterms:modified>
</cp:coreProperties>
</file>